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y+U5mf9ktUjel65udXWu+t0NT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8830"/>
  </p:normalViewPr>
  <p:slideViewPr>
    <p:cSldViewPr snapToGrid="0">
      <p:cViewPr varScale="1">
        <p:scale>
          <a:sx n="100" d="100"/>
          <a:sy n="100" d="100"/>
        </p:scale>
        <p:origin x="100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https://www.aafp.org/pubs/fpm/blogs/inpractice/entry/huddles.html</a:t>
            </a:r>
            <a:endParaRPr/>
          </a:p>
        </p:txBody>
      </p:sp>
      <p:sp>
        <p:nvSpPr>
          <p:cNvPr id="193" name="Google Shape;19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a:t>
            </a:r>
            <a:r>
              <a:rPr lang="en-US" dirty="0" err="1"/>
              <a:t>Azara</a:t>
            </a:r>
            <a:r>
              <a:rPr lang="en-US" dirty="0"/>
              <a:t> PVP is a snapshot of the patient appointment. For huddle, the important part to look at is the “Alerts” section. The goal should be for the provider to close all of the alerts at each visit. </a:t>
            </a:r>
            <a:endParaRPr dirty="0"/>
          </a:p>
          <a:p>
            <a:pPr marL="0" lvl="0" indent="0" algn="l" rtl="0">
              <a:spcBef>
                <a:spcPts val="0"/>
              </a:spcBef>
              <a:spcAft>
                <a:spcPts val="0"/>
              </a:spcAft>
              <a:buNone/>
            </a:pPr>
            <a:r>
              <a:rPr lang="en-US" dirty="0"/>
              <a:t>If there are inconsistencies with </a:t>
            </a:r>
            <a:r>
              <a:rPr lang="en-US" dirty="0" err="1"/>
              <a:t>Azara</a:t>
            </a:r>
            <a:r>
              <a:rPr lang="en-US" dirty="0"/>
              <a:t> PVP and patient EMR chart, report them to your health center directors and/or Quality Department. </a:t>
            </a:r>
            <a:endParaRPr dirty="0"/>
          </a:p>
        </p:txBody>
      </p:sp>
      <p:sp>
        <p:nvSpPr>
          <p:cNvPr id="262" name="Google Shape;26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is an example, tailor to your health center needs. </a:t>
            </a:r>
            <a:endParaRPr dirty="0"/>
          </a:p>
        </p:txBody>
      </p:sp>
      <p:sp>
        <p:nvSpPr>
          <p:cNvPr id="277" name="Google Shape;2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Aligns with PCMH – the patient is at the center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https://</a:t>
            </a:r>
            <a:r>
              <a:rPr lang="en-US" dirty="0" err="1"/>
              <a:t>nap.nationalacademies.org</a:t>
            </a:r>
            <a:r>
              <a:rPr lang="en-US" dirty="0"/>
              <a:t>/read/25983/chapter/9</a:t>
            </a:r>
            <a:endParaRPr dirty="0"/>
          </a:p>
          <a:p>
            <a:pPr marL="0" lvl="0" indent="0" algn="l" rtl="0">
              <a:spcBef>
                <a:spcPts val="0"/>
              </a:spcBef>
              <a:spcAft>
                <a:spcPts val="0"/>
              </a:spcAft>
              <a:buNone/>
            </a:pPr>
            <a:r>
              <a:rPr lang="en-US" dirty="0"/>
              <a:t>https://</a:t>
            </a:r>
            <a:r>
              <a:rPr lang="en-US" dirty="0" err="1"/>
              <a:t>www.elationhealth.com</a:t>
            </a:r>
            <a:r>
              <a:rPr lang="en-US" dirty="0"/>
              <a:t>/resources/blogs/what-is-a-clinical-care-team</a:t>
            </a:r>
            <a:endParaRPr dirty="0"/>
          </a:p>
        </p:txBody>
      </p:sp>
      <p:sp>
        <p:nvSpPr>
          <p:cNvPr id="98" name="Google Shape;9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708025" y="4448175"/>
            <a:ext cx="5661025" cy="4213225"/>
          </a:xfrm>
          <a:prstGeom prst="rect">
            <a:avLst/>
          </a:prstGeom>
          <a:noFill/>
          <a:ln>
            <a:noFill/>
          </a:ln>
        </p:spPr>
        <p:txBody>
          <a:bodyPr spcFirstLastPara="1" wrap="square" lIns="93925" tIns="46950" rIns="93925" bIns="4695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The building blocks of primary care are interrelated; however, the order in which they are put in place is important. Before achieving success in the higher order blocks., mastery of the bottom level is important.</a:t>
            </a:r>
            <a:endParaRPr/>
          </a:p>
        </p:txBody>
      </p:sp>
      <p:sp>
        <p:nvSpPr>
          <p:cNvPr id="113" name="Google Shape;113;p5:notes"/>
          <p:cNvSpPr txBox="1">
            <a:spLocks noGrp="1"/>
          </p:cNvSpPr>
          <p:nvPr>
            <p:ph type="dt" idx="10"/>
          </p:nvPr>
        </p:nvSpPr>
        <p:spPr>
          <a:xfrm>
            <a:off x="4008438" y="0"/>
            <a:ext cx="3067050" cy="468313"/>
          </a:xfrm>
          <a:prstGeom prst="rect">
            <a:avLst/>
          </a:prstGeom>
          <a:noFill/>
          <a:ln>
            <a:noFill/>
          </a:ln>
        </p:spPr>
        <p:txBody>
          <a:bodyPr spcFirstLastPara="1" wrap="square" lIns="93925" tIns="46950" rIns="93925" bIns="46950" anchor="t" anchorCtr="0">
            <a:noAutofit/>
          </a:bodyPr>
          <a:lstStyle/>
          <a:p>
            <a:pPr marL="0" lvl="0" indent="0" algn="r" rtl="0">
              <a:lnSpc>
                <a:spcPct val="100000"/>
              </a:lnSpc>
              <a:spcBef>
                <a:spcPts val="0"/>
              </a:spcBef>
              <a:spcAft>
                <a:spcPts val="0"/>
              </a:spcAft>
              <a:buClr>
                <a:schemeClr val="dk1"/>
              </a:buClr>
              <a:buSzPts val="1400"/>
              <a:buFont typeface="Calibri"/>
              <a:buNone/>
            </a:pPr>
            <a:endParaRPr/>
          </a:p>
        </p:txBody>
      </p:sp>
      <p:sp>
        <p:nvSpPr>
          <p:cNvPr id="114" name="Google Shape;114;p5:notes"/>
          <p:cNvSpPr txBox="1">
            <a:spLocks noGrp="1"/>
          </p:cNvSpPr>
          <p:nvPr>
            <p:ph type="sldNum" idx="12"/>
          </p:nvPr>
        </p:nvSpPr>
        <p:spPr>
          <a:xfrm>
            <a:off x="4008438" y="8893175"/>
            <a:ext cx="3067050" cy="468313"/>
          </a:xfrm>
          <a:prstGeom prst="rect">
            <a:avLst/>
          </a:prstGeom>
          <a:noFill/>
          <a:ln>
            <a:noFill/>
          </a:ln>
        </p:spPr>
        <p:txBody>
          <a:bodyPr spcFirstLastPara="1" wrap="square" lIns="93925" tIns="46950" rIns="93925" bIns="4695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dirty="0"/>
              <a:t>Team-based are is the fourth foundational block. Much of the focus is in understanding each provider’s total patient panel size (block 3), creating teams with well-trained non-clinicians, optimizing the use of Medical Assistants, and other ways to build capacity by </a:t>
            </a:r>
            <a:r>
              <a:rPr lang="en-US" u="sng" dirty="0"/>
              <a:t>sharing the care</a:t>
            </a:r>
            <a:r>
              <a:rPr lang="en-US" dirty="0"/>
              <a:t>. </a:t>
            </a:r>
            <a:endParaRPr dirty="0"/>
          </a:p>
          <a:p>
            <a:pPr marL="171450" marR="0" lvl="0" indent="-95250" algn="l" rtl="0">
              <a:lnSpc>
                <a:spcPct val="100000"/>
              </a:lnSpc>
              <a:spcBef>
                <a:spcPts val="360"/>
              </a:spcBef>
              <a:spcAft>
                <a:spcPts val="0"/>
              </a:spcAft>
              <a:buClr>
                <a:schemeClr val="dk1"/>
              </a:buClr>
              <a:buSzPts val="1200"/>
              <a:buFont typeface="Arial"/>
              <a:buNone/>
            </a:pPr>
            <a:endParaRPr dirty="0"/>
          </a:p>
          <a:p>
            <a:pPr marL="171450" lvl="0" indent="-171450" algn="l" rtl="0">
              <a:spcBef>
                <a:spcPts val="0"/>
              </a:spcBef>
              <a:spcAft>
                <a:spcPts val="0"/>
              </a:spcAft>
              <a:buClr>
                <a:schemeClr val="dk1"/>
              </a:buClr>
              <a:buSzPts val="1200"/>
              <a:buFont typeface="Arial"/>
              <a:buChar char="•"/>
            </a:pPr>
            <a:r>
              <a:rPr lang="en-US" dirty="0"/>
              <a:t>Definition = the provision of comprehensive health services to individuals, families, and/or their communities by </a:t>
            </a:r>
            <a:r>
              <a:rPr lang="en-US" u="sng" dirty="0"/>
              <a:t>at least two health professionals</a:t>
            </a:r>
            <a:r>
              <a:rPr lang="en-US" dirty="0"/>
              <a:t> who work collaboratively </a:t>
            </a:r>
            <a:r>
              <a:rPr lang="en-US" u="sng" dirty="0"/>
              <a:t>along with </a:t>
            </a:r>
            <a:r>
              <a:rPr lang="en-US" dirty="0"/>
              <a:t>patients, family caregivers, and community service providers on </a:t>
            </a:r>
            <a:r>
              <a:rPr lang="en-US" u="sng" dirty="0"/>
              <a:t>shared goals</a:t>
            </a:r>
            <a:r>
              <a:rPr lang="en-US" dirty="0"/>
              <a:t> </a:t>
            </a:r>
            <a:r>
              <a:rPr lang="en-US" u="sng" dirty="0"/>
              <a:t>within and across settings</a:t>
            </a:r>
            <a:r>
              <a:rPr lang="en-US" dirty="0"/>
              <a:t> to achieve care that is safe, effective, patient-centered, timely, efficient, and equitable.*</a:t>
            </a:r>
            <a:endParaRPr dirty="0"/>
          </a:p>
          <a:p>
            <a:pPr marL="0" lvl="0" indent="0" algn="l" rtl="0">
              <a:spcBef>
                <a:spcPts val="0"/>
              </a:spcBef>
              <a:spcAft>
                <a:spcPts val="0"/>
              </a:spcAft>
              <a:buNone/>
            </a:pPr>
            <a:endParaRPr dirty="0"/>
          </a:p>
        </p:txBody>
      </p:sp>
      <p:sp>
        <p:nvSpPr>
          <p:cNvPr id="125" name="Google Shape;125;p6: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endParaRPr/>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Your Health Center may be a PCMH recognized center and Huddles align with PCMH competencies </a:t>
            </a:r>
            <a:endParaRPr dirty="0"/>
          </a:p>
        </p:txBody>
      </p:sp>
      <p:sp>
        <p:nvSpPr>
          <p:cNvPr id="159" name="Google Shape;15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https://</a:t>
            </a:r>
            <a:r>
              <a:rPr lang="en-US" dirty="0" err="1"/>
              <a:t>www.aafp.org</a:t>
            </a:r>
            <a:r>
              <a:rPr lang="en-US" dirty="0"/>
              <a:t>/pubs/fpm/issues/2007/0600/p27.html</a:t>
            </a:r>
            <a:endParaRPr dirty="0"/>
          </a:p>
          <a:p>
            <a:pPr marL="0" marR="0" lvl="0" indent="0" algn="l" rtl="0">
              <a:lnSpc>
                <a:spcPct val="100000"/>
              </a:lnSpc>
              <a:spcBef>
                <a:spcPts val="0"/>
              </a:spcBef>
              <a:spcAft>
                <a:spcPts val="0"/>
              </a:spcAft>
              <a:buClr>
                <a:schemeClr val="dk1"/>
              </a:buClr>
              <a:buSzPts val="1200"/>
              <a:buFont typeface="Avenir"/>
              <a:buNone/>
            </a:pPr>
            <a:r>
              <a:rPr lang="en-US" sz="1200" b="0" i="0" dirty="0">
                <a:latin typeface="Avenir"/>
                <a:ea typeface="Avenir"/>
                <a:cs typeface="Avenir"/>
                <a:sym typeface="Avenir"/>
              </a:rPr>
              <a:t>Chaos due to last-minute schedule changes, whether caused by patients (cancellations or no-shows), providers (unexpected hospital visits), office systems (computer network down) or external factors (traffic jams, late busses), etc.</a:t>
            </a:r>
            <a:endParaRPr sz="1200" dirty="0">
              <a:latin typeface="Avenir"/>
              <a:ea typeface="Avenir"/>
              <a:cs typeface="Avenir"/>
              <a:sym typeface="Avenir"/>
            </a:endParaRPr>
          </a:p>
          <a:p>
            <a:pPr marL="0" lvl="0" indent="0" algn="l" rtl="0">
              <a:spcBef>
                <a:spcPts val="0"/>
              </a:spcBef>
              <a:spcAft>
                <a:spcPts val="0"/>
              </a:spcAft>
              <a:buNone/>
            </a:pPr>
            <a:endParaRPr dirty="0"/>
          </a:p>
        </p:txBody>
      </p:sp>
      <p:sp>
        <p:nvSpPr>
          <p:cNvPr id="174" name="Google Shape;17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venir"/>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7" name="Google Shape;17;p23"/>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3"/>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24"/>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4"/>
          <p:cNvSpPr txBox="1">
            <a:spLocks noGrp="1"/>
          </p:cNvSpPr>
          <p:nvPr>
            <p:ph type="body" idx="1"/>
          </p:nvPr>
        </p:nvSpPr>
        <p:spPr>
          <a:xfrm>
            <a:off x="146825" y="1271239"/>
            <a:ext cx="11874189" cy="53665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2" name="Google Shape;22;p24"/>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4"/>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25"/>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5"/>
          <p:cNvSpPr txBox="1">
            <a:spLocks noGrp="1"/>
          </p:cNvSpPr>
          <p:nvPr>
            <p:ph type="body" idx="1"/>
          </p:nvPr>
        </p:nvSpPr>
        <p:spPr>
          <a:xfrm>
            <a:off x="146825" y="1315844"/>
            <a:ext cx="5451087" cy="48611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7" name="Google Shape;27;p25"/>
          <p:cNvSpPr txBox="1">
            <a:spLocks noGrp="1"/>
          </p:cNvSpPr>
          <p:nvPr>
            <p:ph type="body" idx="2"/>
          </p:nvPr>
        </p:nvSpPr>
        <p:spPr>
          <a:xfrm>
            <a:off x="5698273" y="1315844"/>
            <a:ext cx="6322741" cy="48611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25"/>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30" name="Google Shape;30;p25"/>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4" name="Google Shape;44;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5" name="Google Shape;45;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6" name="Google Shape;46;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 name="Google Shape;47;p28"/>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49" name="Google Shape;49;p28"/>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29"/>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9"/>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4" name="Google Shape;54;p29"/>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
        <p:cNvGrpSpPr/>
        <p:nvPr/>
      </p:nvGrpSpPr>
      <p:grpSpPr>
        <a:xfrm>
          <a:off x="0" y="0"/>
          <a:ext cx="0" cy="0"/>
          <a:chOff x="0" y="0"/>
          <a:chExt cx="0" cy="0"/>
        </a:xfrm>
      </p:grpSpPr>
      <p:sp>
        <p:nvSpPr>
          <p:cNvPr id="56" name="Google Shape;56;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58" name="Google Shape;58;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59" name="Google Shape;59;p30"/>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1" name="Google Shape;61;p30"/>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1"/>
          <p:cNvSpPr>
            <a:spLocks noGrp="1"/>
          </p:cNvSpPr>
          <p:nvPr>
            <p:ph type="pic" idx="2"/>
          </p:nvPr>
        </p:nvSpPr>
        <p:spPr>
          <a:xfrm>
            <a:off x="5183188" y="987425"/>
            <a:ext cx="6172200" cy="4873625"/>
          </a:xfrm>
          <a:prstGeom prst="rect">
            <a:avLst/>
          </a:prstGeom>
          <a:noFill/>
          <a:ln>
            <a:noFill/>
          </a:ln>
        </p:spPr>
      </p:sp>
      <p:sp>
        <p:nvSpPr>
          <p:cNvPr id="65" name="Google Shape;65;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66" name="Google Shape;66;p31"/>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8" name="Google Shape;68;p31"/>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9"/>
        <p:cNvGrpSpPr/>
        <p:nvPr/>
      </p:nvGrpSpPr>
      <p:grpSpPr>
        <a:xfrm>
          <a:off x="0" y="0"/>
          <a:ext cx="0" cy="0"/>
          <a:chOff x="0" y="0"/>
          <a:chExt cx="0" cy="0"/>
        </a:xfrm>
      </p:grpSpPr>
      <p:sp>
        <p:nvSpPr>
          <p:cNvPr id="70" name="Google Shape;70;p32"/>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2"/>
          <p:cNvSpPr txBox="1">
            <a:spLocks noGrp="1"/>
          </p:cNvSpPr>
          <p:nvPr>
            <p:ph type="body" idx="1"/>
          </p:nvPr>
        </p:nvSpPr>
        <p:spPr>
          <a:xfrm rot="5400000">
            <a:off x="3703539" y="-2285475"/>
            <a:ext cx="4760761" cy="118741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2" name="Google Shape;72;p32"/>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74" name="Google Shape;74;p32"/>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5"/>
        <p:cNvGrpSpPr/>
        <p:nvPr/>
      </p:nvGrpSpPr>
      <p:grpSpPr>
        <a:xfrm>
          <a:off x="0" y="0"/>
          <a:ext cx="0" cy="0"/>
          <a:chOff x="0" y="0"/>
          <a:chExt cx="0" cy="0"/>
        </a:xfrm>
      </p:grpSpPr>
      <p:sp>
        <p:nvSpPr>
          <p:cNvPr id="76" name="Google Shape;76;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8" name="Google Shape;78;p33"/>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0" name="Google Shape;80;p33"/>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EA0C0"/>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venir"/>
              <a:buNone/>
              <a:defRPr sz="4400" b="0" i="0" u="none" strike="noStrike" cap="none">
                <a:solidFill>
                  <a:schemeClr val="lt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146825" y="1271239"/>
            <a:ext cx="11874189" cy="4760761"/>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venir"/>
                <a:ea typeface="Avenir"/>
                <a:cs typeface="Avenir"/>
                <a:sym typeface="Avenir"/>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venir"/>
                <a:ea typeface="Avenir"/>
                <a:cs typeface="Avenir"/>
                <a:sym typeface="Avenir"/>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venir"/>
                <a:ea typeface="Avenir"/>
                <a:cs typeface="Avenir"/>
                <a:sym typeface="Avenir"/>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venir"/>
                <a:ea typeface="Avenir"/>
                <a:cs typeface="Avenir"/>
                <a:sym typeface="Avenir"/>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venir"/>
                <a:ea typeface="Avenir"/>
                <a:cs typeface="Avenir"/>
                <a:sym typeface="Avenir"/>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2"/>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Avenir"/>
              <a:buNone/>
            </a:pPr>
            <a:r>
              <a:rPr lang="en-US"/>
              <a:t>Team Based Care and Huddle Training</a:t>
            </a:r>
            <a:endParaRPr/>
          </a:p>
        </p:txBody>
      </p:sp>
      <p:sp>
        <p:nvSpPr>
          <p:cNvPr id="86" name="Google Shape;86;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sz="2000" i="1" dirty="0"/>
              <a:t>Prepared for Care Team Members at Federally Qualified Health Center as an example</a:t>
            </a:r>
            <a:endParaRPr sz="20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EEF9"/>
        </a:solidFill>
        <a:effectLst/>
      </p:bgPr>
    </p:bg>
    <p:spTree>
      <p:nvGrpSpPr>
        <p:cNvPr id="1" name="Shape 194"/>
        <p:cNvGrpSpPr/>
        <p:nvPr/>
      </p:nvGrpSpPr>
      <p:grpSpPr>
        <a:xfrm>
          <a:off x="0" y="0"/>
          <a:ext cx="0" cy="0"/>
          <a:chOff x="0" y="0"/>
          <a:chExt cx="0" cy="0"/>
        </a:xfrm>
      </p:grpSpPr>
      <p:sp>
        <p:nvSpPr>
          <p:cNvPr id="195" name="Google Shape;195;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6" name="Google Shape;196;p10"/>
          <p:cNvSpPr/>
          <p:nvPr/>
        </p:nvSpPr>
        <p:spPr>
          <a:xfrm>
            <a:off x="1" y="1"/>
            <a:ext cx="3871489" cy="4096327"/>
          </a:xfrm>
          <a:custGeom>
            <a:avLst/>
            <a:gdLst/>
            <a:ahLst/>
            <a:cxnLst/>
            <a:rect l="l" t="t" r="r" b="b"/>
            <a:pathLst>
              <a:path w="3871489" h="4096327" extrusionOk="0">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197" name="Google Shape;197;p10"/>
          <p:cNvSpPr/>
          <p:nvPr/>
        </p:nvSpPr>
        <p:spPr>
          <a:xfrm>
            <a:off x="0" y="0"/>
            <a:ext cx="3871489" cy="4096327"/>
          </a:xfrm>
          <a:custGeom>
            <a:avLst/>
            <a:gdLst/>
            <a:ahLst/>
            <a:cxnLst/>
            <a:rect l="l" t="t" r="r" b="b"/>
            <a:pathLst>
              <a:path w="3871489" h="4096327" extrusionOk="0">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198" name="Google Shape;198;p10"/>
          <p:cNvSpPr txBox="1">
            <a:spLocks noGrp="1"/>
          </p:cNvSpPr>
          <p:nvPr>
            <p:ph type="title"/>
          </p:nvPr>
        </p:nvSpPr>
        <p:spPr>
          <a:xfrm>
            <a:off x="1102368" y="3306515"/>
            <a:ext cx="3826286" cy="321537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venir"/>
              <a:buNone/>
            </a:pPr>
            <a:r>
              <a:rPr lang="en-US" b="0" i="0">
                <a:solidFill>
                  <a:schemeClr val="dk1"/>
                </a:solidFill>
              </a:rPr>
              <a:t>Huddles: jump start your practice today</a:t>
            </a:r>
            <a:endParaRPr>
              <a:solidFill>
                <a:schemeClr val="dk1"/>
              </a:solidFill>
            </a:endParaRPr>
          </a:p>
        </p:txBody>
      </p:sp>
      <p:sp>
        <p:nvSpPr>
          <p:cNvPr id="199" name="Google Shape;199;p10"/>
          <p:cNvSpPr/>
          <p:nvPr/>
        </p:nvSpPr>
        <p:spPr>
          <a:xfrm>
            <a:off x="0" y="1479558"/>
            <a:ext cx="1861854" cy="277779"/>
          </a:xfrm>
          <a:custGeom>
            <a:avLst/>
            <a:gdLst/>
            <a:ahLst/>
            <a:cxnLst/>
            <a:rect l="l" t="t" r="r" b="b"/>
            <a:pathLst>
              <a:path w="1861854" h="277779" extrusionOk="0">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10"/>
          <p:cNvSpPr/>
          <p:nvPr/>
        </p:nvSpPr>
        <p:spPr>
          <a:xfrm>
            <a:off x="0" y="1919293"/>
            <a:ext cx="1861854" cy="277779"/>
          </a:xfrm>
          <a:custGeom>
            <a:avLst/>
            <a:gdLst/>
            <a:ahLst/>
            <a:cxnLst/>
            <a:rect l="l" t="t" r="r" b="b"/>
            <a:pathLst>
              <a:path w="1861854" h="277779" extrusionOk="0">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10"/>
          <p:cNvSpPr/>
          <p:nvPr/>
        </p:nvSpPr>
        <p:spPr>
          <a:xfrm>
            <a:off x="9500654" y="4275786"/>
            <a:ext cx="2691346" cy="2582214"/>
          </a:xfrm>
          <a:custGeom>
            <a:avLst/>
            <a:gdLst/>
            <a:ahLst/>
            <a:cxnLst/>
            <a:rect l="l" t="t" r="r" b="b"/>
            <a:pathLst>
              <a:path w="3432581" h="3293393" extrusionOk="0">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10"/>
          <p:cNvSpPr/>
          <p:nvPr/>
        </p:nvSpPr>
        <p:spPr>
          <a:xfrm>
            <a:off x="9500654" y="4275786"/>
            <a:ext cx="2691346" cy="2582214"/>
          </a:xfrm>
          <a:custGeom>
            <a:avLst/>
            <a:gdLst/>
            <a:ahLst/>
            <a:cxnLst/>
            <a:rect l="l" t="t" r="r" b="b"/>
            <a:pathLst>
              <a:path w="3432581" h="3293393" extrusionOk="0">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10"/>
          <p:cNvSpPr txBox="1">
            <a:spLocks noGrp="1"/>
          </p:cNvSpPr>
          <p:nvPr>
            <p:ph type="body" idx="1"/>
          </p:nvPr>
        </p:nvSpPr>
        <p:spPr>
          <a:xfrm>
            <a:off x="5067755" y="379933"/>
            <a:ext cx="6518998" cy="5067275"/>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000"/>
              <a:buFont typeface="Calibri"/>
              <a:buAutoNum type="arabicPeriod"/>
            </a:pPr>
            <a:r>
              <a:rPr lang="en-US" sz="2000" b="1">
                <a:solidFill>
                  <a:schemeClr val="dk1"/>
                </a:solidFill>
                <a:latin typeface="Avenir"/>
                <a:ea typeface="Avenir"/>
                <a:cs typeface="Avenir"/>
                <a:sym typeface="Avenir"/>
              </a:rPr>
              <a:t>Invite only the necessary people. </a:t>
            </a:r>
            <a:r>
              <a:rPr lang="en-US" sz="2000" b="0" i="0">
                <a:solidFill>
                  <a:schemeClr val="dk1"/>
                </a:solidFill>
              </a:rPr>
              <a:t>Key participants are usually nurses, medical assistants, receptionists, and physicians.</a:t>
            </a:r>
            <a:endParaRPr/>
          </a:p>
          <a:p>
            <a:pPr marL="514350" lvl="0" indent="-514350" algn="l" rtl="0">
              <a:lnSpc>
                <a:spcPct val="90000"/>
              </a:lnSpc>
              <a:spcBef>
                <a:spcPts val="1000"/>
              </a:spcBef>
              <a:spcAft>
                <a:spcPts val="0"/>
              </a:spcAft>
              <a:buClr>
                <a:schemeClr val="dk1"/>
              </a:buClr>
              <a:buSzPts val="2000"/>
              <a:buFont typeface="Calibri"/>
              <a:buAutoNum type="arabicPeriod"/>
            </a:pPr>
            <a:r>
              <a:rPr lang="en-US" sz="2000" b="1">
                <a:solidFill>
                  <a:schemeClr val="dk1"/>
                </a:solidFill>
                <a:latin typeface="Avenir"/>
                <a:ea typeface="Avenir"/>
                <a:cs typeface="Avenir"/>
                <a:sym typeface="Avenir"/>
              </a:rPr>
              <a:t>Limit the huddle to seven minutes or less</a:t>
            </a:r>
            <a:r>
              <a:rPr lang="en-US" sz="2000" b="1">
                <a:solidFill>
                  <a:schemeClr val="dk1"/>
                </a:solidFill>
              </a:rPr>
              <a:t>. </a:t>
            </a:r>
            <a:r>
              <a:rPr lang="en-US" sz="2000" b="0" i="0">
                <a:solidFill>
                  <a:schemeClr val="dk1"/>
                </a:solidFill>
              </a:rPr>
              <a:t>Having everyone stand during the meeting will help keep it short and focused.</a:t>
            </a:r>
            <a:endParaRPr/>
          </a:p>
          <a:p>
            <a:pPr marL="514350" lvl="0" indent="-514350" algn="l" rtl="0">
              <a:lnSpc>
                <a:spcPct val="90000"/>
              </a:lnSpc>
              <a:spcBef>
                <a:spcPts val="1000"/>
              </a:spcBef>
              <a:spcAft>
                <a:spcPts val="0"/>
              </a:spcAft>
              <a:buClr>
                <a:schemeClr val="dk1"/>
              </a:buClr>
              <a:buSzPts val="2000"/>
              <a:buFont typeface="Calibri"/>
              <a:buAutoNum type="arabicPeriod"/>
            </a:pPr>
            <a:r>
              <a:rPr lang="en-US" sz="2000" b="1">
                <a:solidFill>
                  <a:schemeClr val="dk1"/>
                </a:solidFill>
                <a:latin typeface="Avenir"/>
                <a:ea typeface="Avenir"/>
                <a:cs typeface="Avenir"/>
                <a:sym typeface="Avenir"/>
              </a:rPr>
              <a:t>Have an agenda. </a:t>
            </a:r>
            <a:r>
              <a:rPr lang="en-US" sz="2000" b="0" i="0">
                <a:solidFill>
                  <a:schemeClr val="dk1"/>
                </a:solidFill>
              </a:rPr>
              <a:t>The main purpose of the huddle is to check the schedule for potential slowdowns so you can proactively address them. </a:t>
            </a:r>
            <a:endParaRPr/>
          </a:p>
          <a:p>
            <a:pPr marL="685800" lvl="1" indent="-228600" algn="l" rtl="0">
              <a:lnSpc>
                <a:spcPct val="90000"/>
              </a:lnSpc>
              <a:spcBef>
                <a:spcPts val="500"/>
              </a:spcBef>
              <a:spcAft>
                <a:spcPts val="0"/>
              </a:spcAft>
              <a:buClr>
                <a:schemeClr val="dk1"/>
              </a:buClr>
              <a:buSzPts val="1800"/>
              <a:buChar char="•"/>
            </a:pPr>
            <a:r>
              <a:rPr lang="en-US" sz="1800" b="0" i="0">
                <a:solidFill>
                  <a:schemeClr val="dk1"/>
                </a:solidFill>
              </a:rPr>
              <a:t>For example, are there any patients who may require more time or assistance due to age, disability, etc.? Who can help? Are there any back-to-back lengthy appointments, such as physicals? Are there any openings that can be filled or chronic no-shows that can be anticipated? Which patients will need to have test results or notes from other physicians ready in the chart?</a:t>
            </a:r>
            <a:endParaRPr/>
          </a:p>
          <a:p>
            <a:pPr marL="0" lvl="0" indent="0" algn="l" rtl="0">
              <a:lnSpc>
                <a:spcPct val="90000"/>
              </a:lnSpc>
              <a:spcBef>
                <a:spcPts val="1000"/>
              </a:spcBef>
              <a:spcAft>
                <a:spcPts val="0"/>
              </a:spcAft>
              <a:buClr>
                <a:schemeClr val="lt1"/>
              </a:buClr>
              <a:buSzPts val="1500"/>
              <a:buNone/>
            </a:pPr>
            <a:endParaRPr sz="1500">
              <a:solidFill>
                <a:schemeClr val="dk1"/>
              </a:solidFill>
            </a:endParaRPr>
          </a:p>
        </p:txBody>
      </p:sp>
      <p:grpSp>
        <p:nvGrpSpPr>
          <p:cNvPr id="204" name="Google Shape;204;p10"/>
          <p:cNvGrpSpPr/>
          <p:nvPr/>
        </p:nvGrpSpPr>
        <p:grpSpPr>
          <a:xfrm>
            <a:off x="10428634" y="5987064"/>
            <a:ext cx="1054466" cy="469689"/>
            <a:chOff x="9841624" y="4115729"/>
            <a:chExt cx="602169" cy="268223"/>
          </a:xfrm>
        </p:grpSpPr>
        <p:sp>
          <p:nvSpPr>
            <p:cNvPr id="205" name="Google Shape;205;p10"/>
            <p:cNvSpPr/>
            <p:nvPr/>
          </p:nvSpPr>
          <p:spPr>
            <a:xfrm>
              <a:off x="9841624" y="4115729"/>
              <a:ext cx="202882" cy="268223"/>
            </a:xfrm>
            <a:custGeom>
              <a:avLst/>
              <a:gdLst/>
              <a:ahLst/>
              <a:cxnLst/>
              <a:rect l="l" t="t" r="r" b="b"/>
              <a:pathLst>
                <a:path w="202882" h="268223" extrusionOk="0">
                  <a:moveTo>
                    <a:pt x="20765" y="268224"/>
                  </a:moveTo>
                  <a:lnTo>
                    <a:pt x="0" y="268224"/>
                  </a:lnTo>
                  <a:lnTo>
                    <a:pt x="182118" y="0"/>
                  </a:lnTo>
                  <a:lnTo>
                    <a:pt x="202883"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10"/>
            <p:cNvSpPr/>
            <p:nvPr/>
          </p:nvSpPr>
          <p:spPr>
            <a:xfrm>
              <a:off x="9941445" y="4115729"/>
              <a:ext cx="202882" cy="268223"/>
            </a:xfrm>
            <a:custGeom>
              <a:avLst/>
              <a:gdLst/>
              <a:ahLst/>
              <a:cxnLst/>
              <a:rect l="l" t="t" r="r" b="b"/>
              <a:pathLst>
                <a:path w="202882" h="268223" extrusionOk="0">
                  <a:moveTo>
                    <a:pt x="20765" y="268224"/>
                  </a:moveTo>
                  <a:lnTo>
                    <a:pt x="0" y="268224"/>
                  </a:lnTo>
                  <a:lnTo>
                    <a:pt x="182118" y="0"/>
                  </a:lnTo>
                  <a:lnTo>
                    <a:pt x="202883"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10"/>
            <p:cNvSpPr/>
            <p:nvPr/>
          </p:nvSpPr>
          <p:spPr>
            <a:xfrm>
              <a:off x="10041267" y="4115729"/>
              <a:ext cx="202882" cy="268223"/>
            </a:xfrm>
            <a:custGeom>
              <a:avLst/>
              <a:gdLst/>
              <a:ahLst/>
              <a:cxnLst/>
              <a:rect l="l" t="t" r="r" b="b"/>
              <a:pathLst>
                <a:path w="202882" h="268223" extrusionOk="0">
                  <a:moveTo>
                    <a:pt x="20669" y="268224"/>
                  </a:moveTo>
                  <a:lnTo>
                    <a:pt x="0" y="268224"/>
                  </a:lnTo>
                  <a:lnTo>
                    <a:pt x="182118" y="0"/>
                  </a:lnTo>
                  <a:lnTo>
                    <a:pt x="202883"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10"/>
            <p:cNvSpPr/>
            <p:nvPr/>
          </p:nvSpPr>
          <p:spPr>
            <a:xfrm>
              <a:off x="10141090" y="4115729"/>
              <a:ext cx="202882" cy="268223"/>
            </a:xfrm>
            <a:custGeom>
              <a:avLst/>
              <a:gdLst/>
              <a:ahLst/>
              <a:cxnLst/>
              <a:rect l="l" t="t" r="r" b="b"/>
              <a:pathLst>
                <a:path w="202882" h="268223" extrusionOk="0">
                  <a:moveTo>
                    <a:pt x="20669" y="268224"/>
                  </a:moveTo>
                  <a:lnTo>
                    <a:pt x="0" y="268224"/>
                  </a:lnTo>
                  <a:lnTo>
                    <a:pt x="182118" y="0"/>
                  </a:lnTo>
                  <a:lnTo>
                    <a:pt x="202883"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10"/>
            <p:cNvSpPr/>
            <p:nvPr/>
          </p:nvSpPr>
          <p:spPr>
            <a:xfrm>
              <a:off x="10240911" y="4115729"/>
              <a:ext cx="202882" cy="268223"/>
            </a:xfrm>
            <a:custGeom>
              <a:avLst/>
              <a:gdLst/>
              <a:ahLst/>
              <a:cxnLst/>
              <a:rect l="l" t="t" r="r" b="b"/>
              <a:pathLst>
                <a:path w="202882" h="268223" extrusionOk="0">
                  <a:moveTo>
                    <a:pt x="20669" y="268224"/>
                  </a:moveTo>
                  <a:lnTo>
                    <a:pt x="0" y="268224"/>
                  </a:lnTo>
                  <a:lnTo>
                    <a:pt x="182118" y="0"/>
                  </a:lnTo>
                  <a:lnTo>
                    <a:pt x="202883"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1"/>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sz="4400"/>
              <a:t>Develop Relationships and Designate Roles</a:t>
            </a:r>
            <a:endParaRPr/>
          </a:p>
        </p:txBody>
      </p:sp>
      <p:grpSp>
        <p:nvGrpSpPr>
          <p:cNvPr id="215" name="Google Shape;215;p11"/>
          <p:cNvGrpSpPr/>
          <p:nvPr/>
        </p:nvGrpSpPr>
        <p:grpSpPr>
          <a:xfrm>
            <a:off x="151289" y="1530352"/>
            <a:ext cx="11865260" cy="4647651"/>
            <a:chOff x="4464" y="359473"/>
            <a:chExt cx="11865260" cy="4647651"/>
          </a:xfrm>
        </p:grpSpPr>
        <p:sp>
          <p:nvSpPr>
            <p:cNvPr id="216" name="Google Shape;216;p11"/>
            <p:cNvSpPr/>
            <p:nvPr/>
          </p:nvSpPr>
          <p:spPr>
            <a:xfrm>
              <a:off x="4464" y="359473"/>
              <a:ext cx="2684448" cy="612500"/>
            </a:xfrm>
            <a:prstGeom prst="rect">
              <a:avLst/>
            </a:prstGeom>
            <a:solidFill>
              <a:srgbClr val="2383C6"/>
            </a:solidFill>
            <a:ln w="12700" cap="flat" cmpd="sng">
              <a:solidFill>
                <a:srgbClr val="2383C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txBox="1"/>
            <p:nvPr/>
          </p:nvSpPr>
          <p:spPr>
            <a:xfrm>
              <a:off x="4464" y="359473"/>
              <a:ext cx="2684448" cy="612500"/>
            </a:xfrm>
            <a:prstGeom prst="rect">
              <a:avLst/>
            </a:prstGeom>
            <a:noFill/>
            <a:ln>
              <a:noFill/>
            </a:ln>
          </p:spPr>
          <p:txBody>
            <a:bodyPr spcFirstLastPara="1" wrap="square" lIns="106675" tIns="60950" rIns="106675" bIns="6095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Designate a huddle leader</a:t>
              </a:r>
              <a:endParaRPr/>
            </a:p>
          </p:txBody>
        </p:sp>
        <p:sp>
          <p:nvSpPr>
            <p:cNvPr id="218" name="Google Shape;218;p11"/>
            <p:cNvSpPr/>
            <p:nvPr/>
          </p:nvSpPr>
          <p:spPr>
            <a:xfrm>
              <a:off x="4464" y="971974"/>
              <a:ext cx="2684448" cy="4035150"/>
            </a:xfrm>
            <a:prstGeom prst="rect">
              <a:avLst/>
            </a:prstGeom>
            <a:solidFill>
              <a:srgbClr val="CBD8EA">
                <a:alpha val="89803"/>
              </a:srgbClr>
            </a:solidFill>
            <a:ln w="12700" cap="flat" cmpd="sng">
              <a:solidFill>
                <a:srgbClr val="CBD8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txBox="1"/>
            <p:nvPr/>
          </p:nvSpPr>
          <p:spPr>
            <a:xfrm>
              <a:off x="4464" y="971974"/>
              <a:ext cx="2684448" cy="4035150"/>
            </a:xfrm>
            <a:prstGeom prst="rect">
              <a:avLst/>
            </a:prstGeom>
            <a:solidFill>
              <a:schemeClr val="accent2">
                <a:lumMod val="60000"/>
                <a:lumOff val="40000"/>
              </a:schemeClr>
            </a:solidFill>
            <a:ln>
              <a:noFill/>
            </a:ln>
          </p:spPr>
          <p:txBody>
            <a:bodyPr spcFirstLastPara="1" wrap="square" lIns="80000" tIns="80000" rIns="106675" bIns="120000" anchor="t" anchorCtr="0">
              <a:noAutofit/>
            </a:bodyPr>
            <a:lstStyle/>
            <a:p>
              <a:pPr marL="114300" marR="0" lvl="1" indent="-114300" algn="l" rtl="0">
                <a:lnSpc>
                  <a:spcPct val="90000"/>
                </a:lnSpc>
                <a:spcBef>
                  <a:spcPts val="0"/>
                </a:spcBef>
                <a:spcAft>
                  <a:spcPts val="0"/>
                </a:spcAft>
                <a:buClr>
                  <a:schemeClr val="lt1"/>
                </a:buClr>
                <a:buSzPts val="1500"/>
                <a:buFont typeface="Avenir"/>
                <a:buChar char="•"/>
              </a:pPr>
              <a:r>
                <a:rPr lang="en-US" sz="1500" b="0" i="0" u="none" strike="noStrike" cap="none" dirty="0">
                  <a:solidFill>
                    <a:schemeClr val="lt1"/>
                  </a:solidFill>
                  <a:latin typeface="Avenir"/>
                  <a:ea typeface="Avenir"/>
                  <a:cs typeface="Avenir"/>
                  <a:sym typeface="Avenir"/>
                </a:rPr>
                <a:t>Many practices have found success in designating a nurse supervisor or MA to lead the huddle</a:t>
              </a:r>
              <a:endParaRPr dirty="0"/>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dirty="0">
                  <a:solidFill>
                    <a:schemeClr val="lt1"/>
                  </a:solidFill>
                  <a:latin typeface="Avenir"/>
                  <a:ea typeface="Avenir"/>
                  <a:cs typeface="Avenir"/>
                  <a:sym typeface="Avenir"/>
                </a:rPr>
                <a:t>Some practices allow the leader to rotate between staff if multiple MAs or nurses are involved on the team; can lead to a strong culture of teamwork</a:t>
              </a:r>
              <a:endParaRPr dirty="0"/>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dirty="0">
                  <a:solidFill>
                    <a:schemeClr val="lt1"/>
                  </a:solidFill>
                  <a:latin typeface="Avenir"/>
                  <a:ea typeface="Avenir"/>
                  <a:cs typeface="Avenir"/>
                  <a:sym typeface="Avenir"/>
                </a:rPr>
                <a:t>The leader role can evolve over time, and the leader should be sure to allow other team members the opportunity to speak up when necessary</a:t>
              </a:r>
              <a:endParaRPr dirty="0"/>
            </a:p>
          </p:txBody>
        </p:sp>
        <p:sp>
          <p:nvSpPr>
            <p:cNvPr id="220" name="Google Shape;220;p11"/>
            <p:cNvSpPr/>
            <p:nvPr/>
          </p:nvSpPr>
          <p:spPr>
            <a:xfrm>
              <a:off x="3064735" y="359473"/>
              <a:ext cx="2684448" cy="612500"/>
            </a:xfrm>
            <a:prstGeom prst="rect">
              <a:avLst/>
            </a:prstGeom>
            <a:solidFill>
              <a:srgbClr val="24CED7"/>
            </a:solidFill>
            <a:ln w="12700" cap="flat" cmpd="sng">
              <a:solidFill>
                <a:srgbClr val="24CED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txBox="1"/>
            <p:nvPr/>
          </p:nvSpPr>
          <p:spPr>
            <a:xfrm>
              <a:off x="3064735" y="359473"/>
              <a:ext cx="2684448" cy="612500"/>
            </a:xfrm>
            <a:prstGeom prst="rect">
              <a:avLst/>
            </a:prstGeom>
            <a:noFill/>
            <a:ln>
              <a:noFill/>
            </a:ln>
          </p:spPr>
          <p:txBody>
            <a:bodyPr spcFirstLastPara="1" wrap="square" lIns="106675" tIns="60950" rIns="106675" bIns="6095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Use a checklist or template (see handout)</a:t>
              </a:r>
              <a:endParaRPr/>
            </a:p>
          </p:txBody>
        </p:sp>
        <p:sp>
          <p:nvSpPr>
            <p:cNvPr id="222" name="Google Shape;222;p11"/>
            <p:cNvSpPr/>
            <p:nvPr/>
          </p:nvSpPr>
          <p:spPr>
            <a:xfrm>
              <a:off x="3064735" y="971974"/>
              <a:ext cx="2684448" cy="4035150"/>
            </a:xfrm>
            <a:prstGeom prst="rect">
              <a:avLst/>
            </a:prstGeom>
            <a:solidFill>
              <a:srgbClr val="CBEDEF">
                <a:alpha val="89803"/>
              </a:srgbClr>
            </a:solidFill>
            <a:ln w="12700" cap="flat" cmpd="sng">
              <a:solidFill>
                <a:srgbClr val="CBED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txBox="1"/>
            <p:nvPr/>
          </p:nvSpPr>
          <p:spPr>
            <a:xfrm>
              <a:off x="3064735" y="971974"/>
              <a:ext cx="2684448" cy="4035150"/>
            </a:xfrm>
            <a:prstGeom prst="rect">
              <a:avLst/>
            </a:prstGeom>
            <a:solidFill>
              <a:schemeClr val="accent1">
                <a:lumMod val="60000"/>
                <a:lumOff val="40000"/>
              </a:schemeClr>
            </a:solidFill>
            <a:ln>
              <a:noFill/>
            </a:ln>
          </p:spPr>
          <p:txBody>
            <a:bodyPr spcFirstLastPara="1" wrap="square" lIns="80000" tIns="80000" rIns="106675" bIns="120000" anchor="t" anchorCtr="0">
              <a:noAutofit/>
            </a:bodyPr>
            <a:lstStyle/>
            <a:p>
              <a:pPr marL="114300" marR="0" lvl="1" indent="-114300" algn="l" rtl="0">
                <a:lnSpc>
                  <a:spcPct val="90000"/>
                </a:lnSpc>
                <a:spcBef>
                  <a:spcPts val="0"/>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Implementing a huddle with the assistance of a checklist provides structure</a:t>
              </a:r>
              <a:endParaRPr/>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Helps keep conversations concise and focused</a:t>
              </a:r>
              <a:endParaRPr/>
            </a:p>
          </p:txBody>
        </p:sp>
        <p:sp>
          <p:nvSpPr>
            <p:cNvPr id="224" name="Google Shape;224;p11"/>
            <p:cNvSpPr/>
            <p:nvPr/>
          </p:nvSpPr>
          <p:spPr>
            <a:xfrm>
              <a:off x="6125005" y="359473"/>
              <a:ext cx="2684448" cy="612500"/>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txBox="1"/>
            <p:nvPr/>
          </p:nvSpPr>
          <p:spPr>
            <a:xfrm>
              <a:off x="6125005" y="359473"/>
              <a:ext cx="2684448" cy="612500"/>
            </a:xfrm>
            <a:prstGeom prst="rect">
              <a:avLst/>
            </a:prstGeom>
            <a:noFill/>
            <a:ln>
              <a:noFill/>
            </a:ln>
          </p:spPr>
          <p:txBody>
            <a:bodyPr spcFirstLastPara="1" wrap="square" lIns="106675" tIns="60950" rIns="106675" bIns="6095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Identify and define additional roles</a:t>
              </a:r>
              <a:endParaRPr/>
            </a:p>
          </p:txBody>
        </p:sp>
        <p:sp>
          <p:nvSpPr>
            <p:cNvPr id="226" name="Google Shape;226;p11"/>
            <p:cNvSpPr/>
            <p:nvPr/>
          </p:nvSpPr>
          <p:spPr>
            <a:xfrm>
              <a:off x="6125005" y="971974"/>
              <a:ext cx="2684448" cy="4035150"/>
            </a:xfrm>
            <a:prstGeom prst="rect">
              <a:avLst/>
            </a:prstGeom>
            <a:solidFill>
              <a:srgbClr val="CDE5DC">
                <a:alpha val="89803"/>
              </a:srgbClr>
            </a:solidFill>
            <a:ln w="12700" cap="flat" cmpd="sng">
              <a:solidFill>
                <a:srgbClr val="CDE5D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txBox="1"/>
            <p:nvPr/>
          </p:nvSpPr>
          <p:spPr>
            <a:xfrm>
              <a:off x="6125005" y="971974"/>
              <a:ext cx="2684448" cy="4035150"/>
            </a:xfrm>
            <a:prstGeom prst="rect">
              <a:avLst/>
            </a:prstGeom>
            <a:solidFill>
              <a:schemeClr val="accent5">
                <a:lumMod val="60000"/>
                <a:lumOff val="40000"/>
              </a:schemeClr>
            </a:solidFill>
            <a:ln>
              <a:noFill/>
            </a:ln>
          </p:spPr>
          <p:txBody>
            <a:bodyPr spcFirstLastPara="1" wrap="square" lIns="80000" tIns="80000" rIns="106675" bIns="120000" anchor="t" anchorCtr="0">
              <a:noAutofit/>
            </a:bodyPr>
            <a:lstStyle/>
            <a:p>
              <a:pPr marL="114300" marR="0" lvl="1" indent="-114300" algn="l" rtl="0">
                <a:lnSpc>
                  <a:spcPct val="90000"/>
                </a:lnSpc>
                <a:spcBef>
                  <a:spcPts val="0"/>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The nurse manager or administrator can review staffing needs and absences for the day and reallocate as necessary</a:t>
              </a:r>
              <a:endParaRPr/>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Schedulers can note available clinic capacity that day and make the team aware of any same day openings and urgent or cancelled visits</a:t>
              </a:r>
              <a:endParaRPr/>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MAs can flag and preventive and chronic care needs</a:t>
              </a:r>
              <a:endParaRPr/>
            </a:p>
          </p:txBody>
        </p:sp>
        <p:sp>
          <p:nvSpPr>
            <p:cNvPr id="228" name="Google Shape;228;p11"/>
            <p:cNvSpPr/>
            <p:nvPr/>
          </p:nvSpPr>
          <p:spPr>
            <a:xfrm>
              <a:off x="9185276" y="359473"/>
              <a:ext cx="2684448" cy="612500"/>
            </a:xfrm>
            <a:prstGeom prst="rect">
              <a:avLst/>
            </a:prstGeom>
            <a:solidFill>
              <a:srgbClr val="3B8850"/>
            </a:solidFill>
            <a:ln w="12700" cap="flat" cmpd="sng">
              <a:solidFill>
                <a:srgbClr val="3B885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txBox="1"/>
            <p:nvPr/>
          </p:nvSpPr>
          <p:spPr>
            <a:xfrm>
              <a:off x="9185276" y="359473"/>
              <a:ext cx="2684448" cy="612500"/>
            </a:xfrm>
            <a:prstGeom prst="rect">
              <a:avLst/>
            </a:prstGeom>
            <a:noFill/>
            <a:ln>
              <a:noFill/>
            </a:ln>
          </p:spPr>
          <p:txBody>
            <a:bodyPr spcFirstLastPara="1" wrap="square" lIns="106675" tIns="60950" rIns="106675" bIns="6095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Develop a strong team culture</a:t>
              </a:r>
              <a:endParaRPr/>
            </a:p>
          </p:txBody>
        </p:sp>
        <p:sp>
          <p:nvSpPr>
            <p:cNvPr id="230" name="Google Shape;230;p11"/>
            <p:cNvSpPr/>
            <p:nvPr/>
          </p:nvSpPr>
          <p:spPr>
            <a:xfrm>
              <a:off x="9185276" y="971974"/>
              <a:ext cx="2684448" cy="4035150"/>
            </a:xfrm>
            <a:prstGeom prst="rect">
              <a:avLst/>
            </a:prstGeom>
            <a:solidFill>
              <a:srgbClr val="CDD9CF">
                <a:alpha val="89803"/>
              </a:srgbClr>
            </a:solidFill>
            <a:ln w="12700" cap="flat" cmpd="sng">
              <a:solidFill>
                <a:srgbClr val="CDD9C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txBox="1"/>
            <p:nvPr/>
          </p:nvSpPr>
          <p:spPr>
            <a:xfrm>
              <a:off x="9185276" y="971974"/>
              <a:ext cx="2684448" cy="4035150"/>
            </a:xfrm>
            <a:prstGeom prst="rect">
              <a:avLst/>
            </a:prstGeom>
            <a:solidFill>
              <a:schemeClr val="accent5">
                <a:lumMod val="75000"/>
              </a:schemeClr>
            </a:solidFill>
            <a:ln>
              <a:noFill/>
            </a:ln>
          </p:spPr>
          <p:txBody>
            <a:bodyPr spcFirstLastPara="1" wrap="square" lIns="80000" tIns="80000" rIns="106675" bIns="120000" anchor="t" anchorCtr="0">
              <a:noAutofit/>
            </a:bodyPr>
            <a:lstStyle/>
            <a:p>
              <a:pPr marL="114300" marR="0" lvl="1" indent="-114300" algn="l" rtl="0">
                <a:lnSpc>
                  <a:spcPct val="90000"/>
                </a:lnSpc>
                <a:spcBef>
                  <a:spcPts val="0"/>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Include a quick check-in at the beginning of the huddle to center the team and get everyone on the same page</a:t>
              </a:r>
              <a:endParaRPr/>
            </a:p>
            <a:p>
              <a:pPr marL="114300" marR="0" lvl="1" indent="-114300" algn="l" rtl="0">
                <a:lnSpc>
                  <a:spcPct val="90000"/>
                </a:lnSpc>
                <a:spcBef>
                  <a:spcPts val="225"/>
                </a:spcBef>
                <a:spcAft>
                  <a:spcPts val="0"/>
                </a:spcAft>
                <a:buClr>
                  <a:schemeClr val="lt1"/>
                </a:buClr>
                <a:buSzPts val="1500"/>
                <a:buFont typeface="Avenir"/>
                <a:buChar char="•"/>
              </a:pPr>
              <a:r>
                <a:rPr lang="en-US" sz="1500" b="0" i="0" u="none" strike="noStrike" cap="none">
                  <a:solidFill>
                    <a:schemeClr val="lt1"/>
                  </a:solidFill>
                  <a:latin typeface="Avenir"/>
                  <a:ea typeface="Avenir"/>
                  <a:cs typeface="Avenir"/>
                  <a:sym typeface="Avenir"/>
                </a:rPr>
                <a:t>Share one positive story from the previous day about a staff member</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grpSp>
        <p:nvGrpSpPr>
          <p:cNvPr id="237" name="Google Shape;237;p12"/>
          <p:cNvGrpSpPr/>
          <p:nvPr/>
        </p:nvGrpSpPr>
        <p:grpSpPr>
          <a:xfrm>
            <a:off x="1633602" y="1820286"/>
            <a:ext cx="8441790" cy="3429476"/>
            <a:chOff x="0" y="441585"/>
            <a:chExt cx="8441790" cy="3429476"/>
          </a:xfrm>
        </p:grpSpPr>
        <p:sp>
          <p:nvSpPr>
            <p:cNvPr id="238" name="Google Shape;238;p12"/>
            <p:cNvSpPr/>
            <p:nvPr/>
          </p:nvSpPr>
          <p:spPr>
            <a:xfrm>
              <a:off x="0" y="441585"/>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2"/>
            <p:cNvSpPr txBox="1"/>
            <p:nvPr/>
          </p:nvSpPr>
          <p:spPr>
            <a:xfrm>
              <a:off x="0" y="441585"/>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Continuity of care</a:t>
              </a:r>
              <a:endParaRPr/>
            </a:p>
          </p:txBody>
        </p:sp>
        <p:sp>
          <p:nvSpPr>
            <p:cNvPr id="240" name="Google Shape;240;p12"/>
            <p:cNvSpPr/>
            <p:nvPr/>
          </p:nvSpPr>
          <p:spPr>
            <a:xfrm>
              <a:off x="2901865" y="441585"/>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2"/>
            <p:cNvSpPr txBox="1"/>
            <p:nvPr/>
          </p:nvSpPr>
          <p:spPr>
            <a:xfrm>
              <a:off x="2901865" y="441585"/>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Wait time</a:t>
              </a:r>
              <a:endParaRPr/>
            </a:p>
          </p:txBody>
        </p:sp>
        <p:sp>
          <p:nvSpPr>
            <p:cNvPr id="242" name="Google Shape;242;p12"/>
            <p:cNvSpPr/>
            <p:nvPr/>
          </p:nvSpPr>
          <p:spPr>
            <a:xfrm>
              <a:off x="5803731" y="441585"/>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2"/>
            <p:cNvSpPr txBox="1"/>
            <p:nvPr/>
          </p:nvSpPr>
          <p:spPr>
            <a:xfrm>
              <a:off x="5803731" y="441585"/>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Cycle time</a:t>
              </a:r>
              <a:endParaRPr/>
            </a:p>
          </p:txBody>
        </p:sp>
        <p:sp>
          <p:nvSpPr>
            <p:cNvPr id="244" name="Google Shape;244;p12"/>
            <p:cNvSpPr/>
            <p:nvPr/>
          </p:nvSpPr>
          <p:spPr>
            <a:xfrm>
              <a:off x="0" y="2288226"/>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2"/>
            <p:cNvSpPr txBox="1"/>
            <p:nvPr/>
          </p:nvSpPr>
          <p:spPr>
            <a:xfrm>
              <a:off x="0" y="2288226"/>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Patient satisfaction</a:t>
              </a:r>
              <a:endParaRPr/>
            </a:p>
          </p:txBody>
        </p:sp>
        <p:sp>
          <p:nvSpPr>
            <p:cNvPr id="246" name="Google Shape;246;p12"/>
            <p:cNvSpPr/>
            <p:nvPr/>
          </p:nvSpPr>
          <p:spPr>
            <a:xfrm>
              <a:off x="2901865" y="2288226"/>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2"/>
            <p:cNvSpPr txBox="1"/>
            <p:nvPr/>
          </p:nvSpPr>
          <p:spPr>
            <a:xfrm>
              <a:off x="2901865" y="2288226"/>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Provider satisfaction</a:t>
              </a:r>
              <a:endParaRPr/>
            </a:p>
          </p:txBody>
        </p:sp>
        <p:sp>
          <p:nvSpPr>
            <p:cNvPr id="248" name="Google Shape;248;p12"/>
            <p:cNvSpPr/>
            <p:nvPr/>
          </p:nvSpPr>
          <p:spPr>
            <a:xfrm>
              <a:off x="5803731" y="2288226"/>
              <a:ext cx="2638059" cy="1582835"/>
            </a:xfrm>
            <a:prstGeom prst="rect">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2"/>
            <p:cNvSpPr txBox="1"/>
            <p:nvPr/>
          </p:nvSpPr>
          <p:spPr>
            <a:xfrm>
              <a:off x="5803731" y="2288226"/>
              <a:ext cx="2638059" cy="1582835"/>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venir"/>
                <a:buNone/>
              </a:pPr>
              <a:r>
                <a:rPr lang="en-US" sz="2800">
                  <a:solidFill>
                    <a:schemeClr val="lt1"/>
                  </a:solidFill>
                  <a:latin typeface="Avenir"/>
                  <a:ea typeface="Avenir"/>
                  <a:cs typeface="Avenir"/>
                  <a:sym typeface="Avenir"/>
                </a:rPr>
                <a:t>Clinical Quality Measures</a:t>
              </a:r>
              <a:endParaRPr/>
            </a:p>
          </p:txBody>
        </p:sp>
      </p:grpSp>
      <p:sp>
        <p:nvSpPr>
          <p:cNvPr id="250" name="Google Shape;250;p12"/>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Measuring the Impact of Huddles</a:t>
            </a:r>
            <a:endParaRPr/>
          </a:p>
        </p:txBody>
      </p:sp>
      <p:sp>
        <p:nvSpPr>
          <p:cNvPr id="251" name="Google Shape;251;p12"/>
          <p:cNvSpPr txBox="1"/>
          <p:nvPr/>
        </p:nvSpPr>
        <p:spPr>
          <a:xfrm>
            <a:off x="341226" y="1166651"/>
            <a:ext cx="450668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venir"/>
                <a:ea typeface="Avenir"/>
                <a:cs typeface="Avenir"/>
                <a:sym typeface="Avenir"/>
              </a:rPr>
              <a:t>Possible metrics to track:</a:t>
            </a:r>
            <a:endParaRPr/>
          </a:p>
        </p:txBody>
      </p:sp>
      <p:sp>
        <p:nvSpPr>
          <p:cNvPr id="252" name="Google Shape;252;p12"/>
          <p:cNvSpPr txBox="1"/>
          <p:nvPr/>
        </p:nvSpPr>
        <p:spPr>
          <a:xfrm>
            <a:off x="146825" y="5691349"/>
            <a:ext cx="11415346" cy="46166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Arial"/>
              <a:buChar char="•"/>
            </a:pPr>
            <a:r>
              <a:rPr lang="en-US" sz="2400">
                <a:solidFill>
                  <a:schemeClr val="lt1"/>
                </a:solidFill>
                <a:latin typeface="Avenir"/>
                <a:ea typeface="Avenir"/>
                <a:cs typeface="Avenir"/>
                <a:sym typeface="Avenir"/>
              </a:rPr>
              <a:t>Use data and compare several months pre and post care team implementation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3"/>
          <p:cNvSpPr txBox="1">
            <a:spLocks noGrp="1"/>
          </p:cNvSpPr>
          <p:nvPr>
            <p:ph type="title"/>
          </p:nvPr>
        </p:nvSpPr>
        <p:spPr>
          <a:xfrm>
            <a:off x="367146" y="2478284"/>
            <a:ext cx="5062483" cy="95071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venir"/>
              <a:buNone/>
            </a:pPr>
            <a:r>
              <a:rPr lang="en-US" dirty="0"/>
              <a:t>Daily Huddle Checklist at your health center</a:t>
            </a:r>
            <a:endParaRPr dirty="0"/>
          </a:p>
        </p:txBody>
      </p:sp>
      <p:pic>
        <p:nvPicPr>
          <p:cNvPr id="258" name="Google Shape;258;p13" descr="Text, application&#10;&#10;Description automatically generated"/>
          <p:cNvPicPr preferRelativeResize="0">
            <a:picLocks noGrp="1"/>
          </p:cNvPicPr>
          <p:nvPr>
            <p:ph type="body" idx="1"/>
          </p:nvPr>
        </p:nvPicPr>
        <p:blipFill rotWithShape="1">
          <a:blip r:embed="rId3">
            <a:alphaModFix/>
          </a:blip>
          <a:srcRect/>
          <a:stretch/>
        </p:blipFill>
        <p:spPr>
          <a:xfrm>
            <a:off x="5429629" y="146015"/>
            <a:ext cx="5829300" cy="65659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4"/>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Azara PVP Example</a:t>
            </a:r>
            <a:endParaRPr/>
          </a:p>
        </p:txBody>
      </p:sp>
      <p:pic>
        <p:nvPicPr>
          <p:cNvPr id="265" name="Google Shape;265;p14" descr="Graphical user interface, application&#10;&#10;Description automatically generated"/>
          <p:cNvPicPr preferRelativeResize="0">
            <a:picLocks noGrp="1"/>
          </p:cNvPicPr>
          <p:nvPr>
            <p:ph type="body" idx="1"/>
          </p:nvPr>
        </p:nvPicPr>
        <p:blipFill rotWithShape="1">
          <a:blip r:embed="rId3">
            <a:alphaModFix/>
          </a:blip>
          <a:srcRect/>
          <a:stretch/>
        </p:blipFill>
        <p:spPr>
          <a:xfrm>
            <a:off x="146050" y="1713733"/>
            <a:ext cx="11874500" cy="4481460"/>
          </a:xfrm>
          <a:prstGeom prst="rect">
            <a:avLst/>
          </a:prstGeom>
          <a:noFill/>
          <a:ln>
            <a:noFill/>
          </a:ln>
        </p:spPr>
      </p:pic>
      <p:grpSp>
        <p:nvGrpSpPr>
          <p:cNvPr id="266" name="Google Shape;266;p14"/>
          <p:cNvGrpSpPr/>
          <p:nvPr/>
        </p:nvGrpSpPr>
        <p:grpSpPr>
          <a:xfrm>
            <a:off x="254000" y="2184400"/>
            <a:ext cx="1562100" cy="539750"/>
            <a:chOff x="254000" y="2184400"/>
            <a:chExt cx="1562100" cy="539750"/>
          </a:xfrm>
        </p:grpSpPr>
        <p:sp>
          <p:nvSpPr>
            <p:cNvPr id="267" name="Google Shape;267;p14"/>
            <p:cNvSpPr/>
            <p:nvPr/>
          </p:nvSpPr>
          <p:spPr>
            <a:xfrm>
              <a:off x="254000" y="2184400"/>
              <a:ext cx="1562100" cy="1651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14"/>
            <p:cNvSpPr/>
            <p:nvPr/>
          </p:nvSpPr>
          <p:spPr>
            <a:xfrm>
              <a:off x="609600" y="2349500"/>
              <a:ext cx="1117600" cy="2667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14"/>
            <p:cNvSpPr/>
            <p:nvPr/>
          </p:nvSpPr>
          <p:spPr>
            <a:xfrm>
              <a:off x="609600" y="2546350"/>
              <a:ext cx="1117600" cy="1778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0" name="Google Shape;270;p14"/>
          <p:cNvSpPr/>
          <p:nvPr/>
        </p:nvSpPr>
        <p:spPr>
          <a:xfrm>
            <a:off x="5765800" y="2203450"/>
            <a:ext cx="1117600" cy="1651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4"/>
          <p:cNvSpPr/>
          <p:nvPr/>
        </p:nvSpPr>
        <p:spPr>
          <a:xfrm>
            <a:off x="5207000" y="3568700"/>
            <a:ext cx="3594100" cy="2032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4"/>
          <p:cNvSpPr/>
          <p:nvPr/>
        </p:nvSpPr>
        <p:spPr>
          <a:xfrm>
            <a:off x="5207000" y="5525267"/>
            <a:ext cx="3594100" cy="2032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4"/>
          <p:cNvSpPr/>
          <p:nvPr/>
        </p:nvSpPr>
        <p:spPr>
          <a:xfrm>
            <a:off x="4394200" y="3181348"/>
            <a:ext cx="812800" cy="149226"/>
          </a:xfrm>
          <a:prstGeom prst="rightArrow">
            <a:avLst>
              <a:gd name="adj1" fmla="val 50000"/>
              <a:gd name="adj2" fmla="val 50000"/>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14"/>
          <p:cNvSpPr txBox="1"/>
          <p:nvPr/>
        </p:nvSpPr>
        <p:spPr>
          <a:xfrm>
            <a:off x="1319347" y="4696186"/>
            <a:ext cx="265176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941651"/>
                </a:solidFill>
                <a:latin typeface="Avenir"/>
                <a:ea typeface="Avenir"/>
                <a:cs typeface="Avenir"/>
                <a:sym typeface="Avenir"/>
              </a:rPr>
              <a:t>Alert Inconsistencies? Report them!</a:t>
            </a:r>
            <a:endParaRPr/>
          </a:p>
        </p:txBody>
      </p:sp>
      <p:sp>
        <p:nvSpPr>
          <p:cNvPr id="2" name="Google Shape;270;p14">
            <a:extLst>
              <a:ext uri="{FF2B5EF4-FFF2-40B4-BE49-F238E27FC236}">
                <a16:creationId xmlns:a16="http://schemas.microsoft.com/office/drawing/2014/main" id="{EA6B1094-EEA4-7EB0-EDF9-B211F0970700}"/>
              </a:ext>
            </a:extLst>
          </p:cNvPr>
          <p:cNvSpPr/>
          <p:nvPr/>
        </p:nvSpPr>
        <p:spPr>
          <a:xfrm>
            <a:off x="10566400" y="2209800"/>
            <a:ext cx="1117600" cy="1651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 calcmode="lin" valueType="num">
                                      <p:cBhvr additive="base">
                                        <p:cTn id="7" dur="500"/>
                                        <p:tgtEl>
                                          <p:spTgt spid="2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5"/>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dirty="0"/>
              <a:t>Huddle Workflow at Your Health Center</a:t>
            </a:r>
            <a:endParaRPr dirty="0"/>
          </a:p>
        </p:txBody>
      </p:sp>
      <p:grpSp>
        <p:nvGrpSpPr>
          <p:cNvPr id="280" name="Google Shape;280;p15"/>
          <p:cNvGrpSpPr/>
          <p:nvPr/>
        </p:nvGrpSpPr>
        <p:grpSpPr>
          <a:xfrm>
            <a:off x="151558" y="3313193"/>
            <a:ext cx="11863482" cy="1282538"/>
            <a:chOff x="5508" y="2041605"/>
            <a:chExt cx="11863482" cy="1282538"/>
          </a:xfrm>
        </p:grpSpPr>
        <p:sp>
          <p:nvSpPr>
            <p:cNvPr id="281" name="Google Shape;281;p15"/>
            <p:cNvSpPr/>
            <p:nvPr/>
          </p:nvSpPr>
          <p:spPr>
            <a:xfrm>
              <a:off x="5508" y="2041605"/>
              <a:ext cx="3206346" cy="1282538"/>
            </a:xfrm>
            <a:prstGeom prst="chevron">
              <a:avLst>
                <a:gd name="adj" fmla="val 50000"/>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5"/>
            <p:cNvSpPr txBox="1"/>
            <p:nvPr/>
          </p:nvSpPr>
          <p:spPr>
            <a:xfrm>
              <a:off x="646777" y="2041605"/>
              <a:ext cx="1923808" cy="1282538"/>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MA’s perform opening duties</a:t>
              </a:r>
              <a:endParaRPr/>
            </a:p>
          </p:txBody>
        </p:sp>
        <p:sp>
          <p:nvSpPr>
            <p:cNvPr id="283" name="Google Shape;283;p15"/>
            <p:cNvSpPr/>
            <p:nvPr/>
          </p:nvSpPr>
          <p:spPr>
            <a:xfrm>
              <a:off x="2891220" y="2041605"/>
              <a:ext cx="3206346" cy="1282538"/>
            </a:xfrm>
            <a:prstGeom prst="chevron">
              <a:avLst>
                <a:gd name="adj" fmla="val 50000"/>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5"/>
            <p:cNvSpPr txBox="1"/>
            <p:nvPr/>
          </p:nvSpPr>
          <p:spPr>
            <a:xfrm>
              <a:off x="3532489" y="2041605"/>
              <a:ext cx="1923808" cy="1282538"/>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Site-Wide Huddle including Health Center Director and all staff</a:t>
              </a:r>
              <a:endParaRPr/>
            </a:p>
          </p:txBody>
        </p:sp>
        <p:sp>
          <p:nvSpPr>
            <p:cNvPr id="285" name="Google Shape;285;p15"/>
            <p:cNvSpPr/>
            <p:nvPr/>
          </p:nvSpPr>
          <p:spPr>
            <a:xfrm>
              <a:off x="5776932" y="2041605"/>
              <a:ext cx="3206346" cy="1282538"/>
            </a:xfrm>
            <a:prstGeom prst="chevron">
              <a:avLst>
                <a:gd name="adj" fmla="val 50000"/>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5"/>
            <p:cNvSpPr txBox="1"/>
            <p:nvPr/>
          </p:nvSpPr>
          <p:spPr>
            <a:xfrm>
              <a:off x="6418201" y="2041605"/>
              <a:ext cx="1923808" cy="1282538"/>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Care Team Huddle with Provider and MA reviewing Huddle Checklist and Azara PVP</a:t>
              </a:r>
              <a:endParaRPr/>
            </a:p>
          </p:txBody>
        </p:sp>
        <p:sp>
          <p:nvSpPr>
            <p:cNvPr id="287" name="Google Shape;287;p15"/>
            <p:cNvSpPr/>
            <p:nvPr/>
          </p:nvSpPr>
          <p:spPr>
            <a:xfrm>
              <a:off x="8662644" y="2041605"/>
              <a:ext cx="3206346" cy="1282538"/>
            </a:xfrm>
            <a:prstGeom prst="chevron">
              <a:avLst>
                <a:gd name="adj" fmla="val 50000"/>
              </a:avLst>
            </a:prstGeom>
            <a:solidFill>
              <a:srgbClr val="19ACE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5"/>
            <p:cNvSpPr txBox="1"/>
            <p:nvPr/>
          </p:nvSpPr>
          <p:spPr>
            <a:xfrm>
              <a:off x="9303913" y="2041605"/>
              <a:ext cx="1923808" cy="1282538"/>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chemeClr val="lt1"/>
                </a:buClr>
                <a:buSzPts val="1500"/>
                <a:buFont typeface="Avenir"/>
                <a:buNone/>
              </a:pPr>
              <a:r>
                <a:rPr lang="en-US" sz="1500">
                  <a:solidFill>
                    <a:schemeClr val="lt1"/>
                  </a:solidFill>
                  <a:latin typeface="Avenir"/>
                  <a:ea typeface="Avenir"/>
                  <a:cs typeface="Avenir"/>
                  <a:sym typeface="Avenir"/>
                </a:rPr>
                <a:t>Health Center director follows up with facilities, IT, or others as needed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Learning Objectives</a:t>
            </a:r>
            <a:endParaRPr/>
          </a:p>
        </p:txBody>
      </p:sp>
      <p:sp>
        <p:nvSpPr>
          <p:cNvPr id="94" name="Google Shape;94;p2"/>
          <p:cNvSpPr txBox="1">
            <a:spLocks noGrp="1"/>
          </p:cNvSpPr>
          <p:nvPr>
            <p:ph type="body" idx="1"/>
          </p:nvPr>
        </p:nvSpPr>
        <p:spPr>
          <a:xfrm>
            <a:off x="146825" y="1271239"/>
            <a:ext cx="11874189" cy="5366598"/>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lt1"/>
              </a:buClr>
              <a:buSzPts val="2800"/>
              <a:buFont typeface="Calibri"/>
              <a:buAutoNum type="arabicPeriod"/>
            </a:pPr>
            <a:r>
              <a:rPr lang="en-US" dirty="0"/>
              <a:t>Understand the importance of Team Based Care</a:t>
            </a:r>
            <a:endParaRPr dirty="0"/>
          </a:p>
          <a:p>
            <a:pPr marL="514350" lvl="0" indent="-514350" algn="l" rtl="0">
              <a:lnSpc>
                <a:spcPct val="90000"/>
              </a:lnSpc>
              <a:spcBef>
                <a:spcPts val="1000"/>
              </a:spcBef>
              <a:spcAft>
                <a:spcPts val="0"/>
              </a:spcAft>
              <a:buClr>
                <a:schemeClr val="lt1"/>
              </a:buClr>
              <a:buSzPts val="2800"/>
              <a:buFont typeface="Calibri"/>
              <a:buAutoNum type="arabicPeriod"/>
            </a:pPr>
            <a:r>
              <a:rPr lang="en-US" dirty="0"/>
              <a:t>Know how Huddles facilitate and improve Team Based Care</a:t>
            </a:r>
            <a:endParaRPr dirty="0"/>
          </a:p>
          <a:p>
            <a:pPr marL="514350" lvl="0" indent="-514350" algn="l" rtl="0">
              <a:lnSpc>
                <a:spcPct val="90000"/>
              </a:lnSpc>
              <a:spcBef>
                <a:spcPts val="1000"/>
              </a:spcBef>
              <a:spcAft>
                <a:spcPts val="0"/>
              </a:spcAft>
              <a:buClr>
                <a:schemeClr val="lt1"/>
              </a:buClr>
              <a:buSzPts val="2800"/>
              <a:buFont typeface="Calibri"/>
              <a:buAutoNum type="arabicPeriod"/>
            </a:pPr>
            <a:r>
              <a:rPr lang="en-US" dirty="0"/>
              <a:t>Recognize the characteristics of an effective Huddle</a:t>
            </a:r>
            <a:endParaRPr dirty="0"/>
          </a:p>
          <a:p>
            <a:pPr marL="514350" lvl="0" indent="-514350" algn="l" rtl="0">
              <a:lnSpc>
                <a:spcPct val="90000"/>
              </a:lnSpc>
              <a:spcBef>
                <a:spcPts val="1000"/>
              </a:spcBef>
              <a:spcAft>
                <a:spcPts val="0"/>
              </a:spcAft>
              <a:buClr>
                <a:schemeClr val="lt1"/>
              </a:buClr>
              <a:buSzPts val="2800"/>
              <a:buFont typeface="Calibri"/>
              <a:buAutoNum type="arabicPeriod"/>
            </a:pPr>
            <a:r>
              <a:rPr lang="en-US" dirty="0"/>
              <a:t>Be familiar with the Huddle Checklist and workflow at your health center</a:t>
            </a:r>
            <a:endParaRPr dirty="0"/>
          </a:p>
          <a:p>
            <a:pPr marL="514350" lvl="0" indent="-336550" algn="l" rtl="0">
              <a:lnSpc>
                <a:spcPct val="90000"/>
              </a:lnSpc>
              <a:spcBef>
                <a:spcPts val="1000"/>
              </a:spcBef>
              <a:spcAft>
                <a:spcPts val="0"/>
              </a:spcAft>
              <a:buClr>
                <a:schemeClr val="lt1"/>
              </a:buClr>
              <a:buSzPts val="2800"/>
              <a:buFont typeface="Calibri"/>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What is a Care Team?</a:t>
            </a:r>
            <a:endParaRPr/>
          </a:p>
        </p:txBody>
      </p:sp>
      <p:sp>
        <p:nvSpPr>
          <p:cNvPr id="101" name="Google Shape;101;p3"/>
          <p:cNvSpPr txBox="1">
            <a:spLocks noGrp="1"/>
          </p:cNvSpPr>
          <p:nvPr>
            <p:ph type="body" idx="1"/>
          </p:nvPr>
        </p:nvSpPr>
        <p:spPr>
          <a:xfrm>
            <a:off x="146825" y="1271239"/>
            <a:ext cx="5673207" cy="536659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ct val="100000"/>
              <a:buNone/>
            </a:pPr>
            <a:r>
              <a:rPr lang="en-US" sz="2800"/>
              <a:t>Ideal State:</a:t>
            </a:r>
            <a:endParaRPr/>
          </a:p>
          <a:p>
            <a:pPr marL="228600" lvl="0" indent="-228600" algn="l" rtl="0">
              <a:lnSpc>
                <a:spcPct val="120000"/>
              </a:lnSpc>
              <a:spcBef>
                <a:spcPts val="1000"/>
              </a:spcBef>
              <a:spcAft>
                <a:spcPts val="0"/>
              </a:spcAft>
              <a:buClr>
                <a:schemeClr val="lt1"/>
              </a:buClr>
              <a:buSzPct val="100000"/>
              <a:buChar char="•"/>
            </a:pPr>
            <a:r>
              <a:rPr lang="en-US" b="0" i="0"/>
              <a:t>A clinical care team consists of the health professionals—physicians, registered nurses, clinical pharmacists, and other healthcare professionals—with the training and skills needed to provide high-quality, coordinated care specific to the patient’s clinical needs and circumstances.</a:t>
            </a:r>
            <a:endParaRPr sz="2800"/>
          </a:p>
          <a:p>
            <a:pPr marL="228600" lvl="0" indent="-228600" algn="l" rtl="0">
              <a:lnSpc>
                <a:spcPct val="120000"/>
              </a:lnSpc>
              <a:spcBef>
                <a:spcPts val="1000"/>
              </a:spcBef>
              <a:spcAft>
                <a:spcPts val="0"/>
              </a:spcAft>
              <a:buClr>
                <a:schemeClr val="lt1"/>
              </a:buClr>
              <a:buSzPct val="100000"/>
              <a:buChar char="•"/>
            </a:pPr>
            <a:r>
              <a:rPr lang="en-US" sz="2800"/>
              <a:t>Patient is the center – the goal is for everyone to collaborate with each other.</a:t>
            </a:r>
            <a:endParaRPr/>
          </a:p>
          <a:p>
            <a:pPr marL="228600" lvl="0" indent="-77470" algn="l" rtl="0">
              <a:lnSpc>
                <a:spcPct val="90000"/>
              </a:lnSpc>
              <a:spcBef>
                <a:spcPts val="1000"/>
              </a:spcBef>
              <a:spcAft>
                <a:spcPts val="0"/>
              </a:spcAft>
              <a:buClr>
                <a:schemeClr val="lt1"/>
              </a:buClr>
              <a:buSzPct val="100000"/>
              <a:buNone/>
            </a:pPr>
            <a:endParaRPr/>
          </a:p>
        </p:txBody>
      </p:sp>
      <p:pic>
        <p:nvPicPr>
          <p:cNvPr id="102" name="Google Shape;102;p3" descr="Diagram&#10;&#10;Description automatically generated"/>
          <p:cNvPicPr preferRelativeResize="0"/>
          <p:nvPr/>
        </p:nvPicPr>
        <p:blipFill rotWithShape="1">
          <a:blip r:embed="rId3">
            <a:alphaModFix/>
          </a:blip>
          <a:srcRect l="5194" t="3210" b="4847"/>
          <a:stretch/>
        </p:blipFill>
        <p:spPr>
          <a:xfrm>
            <a:off x="6599382" y="276335"/>
            <a:ext cx="5188753" cy="6305329"/>
          </a:xfrm>
          <a:prstGeom prst="rect">
            <a:avLst/>
          </a:prstGeom>
          <a:noFill/>
          <a:ln w="9525" cap="sq" cmpd="sng">
            <a:solidFill>
              <a:srgbClr val="000000"/>
            </a:solidFill>
            <a:prstDash val="solid"/>
            <a:miter lim="800000"/>
            <a:headEnd type="none" w="sm" len="sm"/>
            <a:tailEnd type="none" w="sm" len="sm"/>
          </a:ln>
          <a:effectLst>
            <a:outerShdw blurRad="57150" dist="50800" dir="2700000" algn="tl" rotWithShape="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title"/>
          </p:nvPr>
        </p:nvSpPr>
        <p:spPr>
          <a:xfrm>
            <a:off x="146825" y="232689"/>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What is a Huddle?</a:t>
            </a:r>
            <a:endParaRPr/>
          </a:p>
        </p:txBody>
      </p:sp>
      <p:sp>
        <p:nvSpPr>
          <p:cNvPr id="108" name="Google Shape;108;p4"/>
          <p:cNvSpPr txBox="1">
            <a:spLocks noGrp="1"/>
          </p:cNvSpPr>
          <p:nvPr>
            <p:ph type="body" idx="1"/>
          </p:nvPr>
        </p:nvSpPr>
        <p:spPr>
          <a:xfrm>
            <a:off x="146826" y="1283765"/>
            <a:ext cx="6922310" cy="5366598"/>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00000"/>
              </a:lnSpc>
              <a:spcBef>
                <a:spcPts val="0"/>
              </a:spcBef>
              <a:spcAft>
                <a:spcPts val="0"/>
              </a:spcAft>
              <a:buClr>
                <a:schemeClr val="lt1"/>
              </a:buClr>
              <a:buSzPct val="100000"/>
              <a:buChar char="•"/>
            </a:pPr>
            <a:r>
              <a:rPr lang="en-US"/>
              <a:t>A brief in person meeting of the patient care team to increase efficiency and access in the office setting</a:t>
            </a:r>
            <a:endParaRPr/>
          </a:p>
          <a:p>
            <a:pPr marL="342900" lvl="0" indent="-342900" algn="l" rtl="0">
              <a:lnSpc>
                <a:spcPct val="100000"/>
              </a:lnSpc>
              <a:spcBef>
                <a:spcPts val="1000"/>
              </a:spcBef>
              <a:spcAft>
                <a:spcPts val="0"/>
              </a:spcAft>
              <a:buClr>
                <a:schemeClr val="lt1"/>
              </a:buClr>
              <a:buSzPct val="100000"/>
              <a:buChar char="•"/>
            </a:pPr>
            <a:r>
              <a:rPr lang="en-US"/>
              <a:t>Huddles provide an opportunity to anticipate patient needs and prepare for changes in staffing and logistics so the day runs more smoothly</a:t>
            </a:r>
            <a:endParaRPr/>
          </a:p>
          <a:p>
            <a:pPr marL="342900" lvl="0" indent="-342900" algn="l" rtl="0">
              <a:lnSpc>
                <a:spcPct val="100000"/>
              </a:lnSpc>
              <a:spcBef>
                <a:spcPts val="1000"/>
              </a:spcBef>
              <a:spcAft>
                <a:spcPts val="0"/>
              </a:spcAft>
              <a:buClr>
                <a:schemeClr val="lt1"/>
              </a:buClr>
              <a:buSzPct val="100000"/>
              <a:buChar char="•"/>
            </a:pPr>
            <a:r>
              <a:rPr lang="en-US"/>
              <a:t>Typical length of huddles: 5-10 minutes</a:t>
            </a:r>
            <a:endParaRPr/>
          </a:p>
          <a:p>
            <a:pPr marL="342900" lvl="0" indent="-342900" algn="l" rtl="0">
              <a:lnSpc>
                <a:spcPct val="100000"/>
              </a:lnSpc>
              <a:spcBef>
                <a:spcPts val="1000"/>
              </a:spcBef>
              <a:spcAft>
                <a:spcPts val="0"/>
              </a:spcAft>
              <a:buClr>
                <a:schemeClr val="lt1"/>
              </a:buClr>
              <a:buSzPct val="100000"/>
              <a:buChar char="•"/>
            </a:pPr>
            <a:r>
              <a:rPr lang="en-US"/>
              <a:t>Takes place daily at a regularly scheduled time, usually before the first patient of the day</a:t>
            </a:r>
            <a:endParaRPr/>
          </a:p>
          <a:p>
            <a:pPr marL="617220" lvl="1" indent="-342899" algn="l" rtl="0">
              <a:lnSpc>
                <a:spcPct val="100000"/>
              </a:lnSpc>
              <a:spcBef>
                <a:spcPts val="500"/>
              </a:spcBef>
              <a:spcAft>
                <a:spcPts val="0"/>
              </a:spcAft>
              <a:buClr>
                <a:schemeClr val="lt1"/>
              </a:buClr>
              <a:buSzPct val="100000"/>
              <a:buChar char="•"/>
            </a:pPr>
            <a:r>
              <a:rPr lang="en-US" sz="2200"/>
              <a:t>They can take place twice a day, if needed. One in the morning and one in the afternoon</a:t>
            </a:r>
            <a:endParaRPr/>
          </a:p>
          <a:p>
            <a:pPr marL="0" lvl="0" indent="0" algn="l" rtl="0">
              <a:lnSpc>
                <a:spcPct val="90000"/>
              </a:lnSpc>
              <a:spcBef>
                <a:spcPts val="1000"/>
              </a:spcBef>
              <a:spcAft>
                <a:spcPts val="0"/>
              </a:spcAft>
              <a:buClr>
                <a:schemeClr val="lt1"/>
              </a:buClr>
              <a:buSzPct val="100000"/>
              <a:buNone/>
            </a:pPr>
            <a:endParaRPr sz="3200"/>
          </a:p>
        </p:txBody>
      </p:sp>
      <p:pic>
        <p:nvPicPr>
          <p:cNvPr id="109" name="Google Shape;109;p4" descr="Change of Shift Huddle - 1Unit"/>
          <p:cNvPicPr preferRelativeResize="0"/>
          <p:nvPr/>
        </p:nvPicPr>
        <p:blipFill rotWithShape="1">
          <a:blip r:embed="rId3">
            <a:alphaModFix/>
          </a:blip>
          <a:srcRect/>
          <a:stretch/>
        </p:blipFill>
        <p:spPr>
          <a:xfrm>
            <a:off x="7069136" y="832758"/>
            <a:ext cx="4976038" cy="40984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96982" y="222786"/>
            <a:ext cx="11928763" cy="93409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lt1"/>
              </a:buClr>
              <a:buSzPct val="38888"/>
              <a:buFont typeface="Avenir"/>
              <a:buNone/>
            </a:pPr>
            <a:r>
              <a:rPr lang="en-US"/>
              <a:t>The 10 Building Blocks of High Performing Primary Care</a:t>
            </a:r>
            <a:endParaRPr/>
          </a:p>
        </p:txBody>
      </p:sp>
      <p:sp>
        <p:nvSpPr>
          <p:cNvPr id="117" name="Google Shape;117;p5"/>
          <p:cNvSpPr txBox="1">
            <a:spLocks noGrp="1"/>
          </p:cNvSpPr>
          <p:nvPr>
            <p:ph type="dt" idx="10"/>
          </p:nvPr>
        </p:nvSpPr>
        <p:spPr>
          <a:xfrm>
            <a:off x="8807462" y="6364291"/>
            <a:ext cx="2968901" cy="365125"/>
          </a:xfrm>
          <a:prstGeom prst="rect">
            <a:avLst/>
          </a:prstGeom>
          <a:noFill/>
          <a:ln>
            <a:noFill/>
          </a:ln>
        </p:spPr>
        <p:txBody>
          <a:bodyPr spcFirstLastPara="1" wrap="square" lIns="91425" tIns="45700" rIns="91425" bIns="45700" anchor="b" anchorCtr="0">
            <a:normAutofit/>
          </a:bodyPr>
          <a:lstStyle/>
          <a:p>
            <a:pPr marL="0" lvl="0" indent="0" algn="r" rtl="0">
              <a:lnSpc>
                <a:spcPct val="100000"/>
              </a:lnSpc>
              <a:spcBef>
                <a:spcPts val="0"/>
              </a:spcBef>
              <a:spcAft>
                <a:spcPts val="0"/>
              </a:spcAft>
              <a:buClr>
                <a:schemeClr val="lt1"/>
              </a:buClr>
              <a:buSzPts val="1400"/>
              <a:buFont typeface="Avenir"/>
              <a:buNone/>
            </a:pPr>
            <a:r>
              <a:rPr lang="en-US">
                <a:latin typeface="Avenir"/>
                <a:ea typeface="Avenir"/>
                <a:cs typeface="Avenir"/>
                <a:sym typeface="Avenir"/>
              </a:rPr>
              <a:t>5/2/22</a:t>
            </a:r>
            <a:endParaRPr>
              <a:latin typeface="Avenir"/>
              <a:ea typeface="Avenir"/>
              <a:cs typeface="Avenir"/>
              <a:sym typeface="Avenir"/>
            </a:endParaRPr>
          </a:p>
        </p:txBody>
      </p:sp>
      <p:sp>
        <p:nvSpPr>
          <p:cNvPr id="118" name="Google Shape;118;p5"/>
          <p:cNvSpPr txBox="1">
            <a:spLocks noGrp="1"/>
          </p:cNvSpPr>
          <p:nvPr>
            <p:ph type="ftr" idx="11"/>
          </p:nvPr>
        </p:nvSpPr>
        <p:spPr>
          <a:xfrm>
            <a:off x="96983" y="6364291"/>
            <a:ext cx="4627418" cy="365125"/>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Clr>
                <a:schemeClr val="lt1"/>
              </a:buClr>
              <a:buSzPts val="1400"/>
              <a:buFont typeface="Avenir"/>
              <a:buNone/>
            </a:pPr>
            <a:r>
              <a:rPr lang="en-US">
                <a:latin typeface="Avenir"/>
                <a:ea typeface="Avenir"/>
                <a:cs typeface="Avenir"/>
                <a:sym typeface="Avenir"/>
              </a:rPr>
              <a:t>Prepared by Elevation Health Partners</a:t>
            </a:r>
            <a:endParaRPr>
              <a:latin typeface="Avenir"/>
              <a:ea typeface="Avenir"/>
              <a:cs typeface="Avenir"/>
              <a:sym typeface="Avenir"/>
            </a:endParaRPr>
          </a:p>
        </p:txBody>
      </p:sp>
      <p:sp>
        <p:nvSpPr>
          <p:cNvPr id="119" name="Google Shape;119;p5" descr="Bodenheimer_The 10 Building Blocks of High-Permforming Primary Care.pdf"/>
          <p:cNvSpPr txBox="1">
            <a:spLocks noGrp="1"/>
          </p:cNvSpPr>
          <p:nvPr>
            <p:ph type="body" idx="1"/>
          </p:nvPr>
        </p:nvSpPr>
        <p:spPr>
          <a:xfrm>
            <a:off x="96981" y="1544101"/>
            <a:ext cx="6312489" cy="4900613"/>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560"/>
              </a:spcBef>
              <a:spcAft>
                <a:spcPts val="0"/>
              </a:spcAft>
              <a:buClr>
                <a:schemeClr val="lt1"/>
              </a:buClr>
              <a:buSzPts val="2800"/>
              <a:buFont typeface="Arial"/>
              <a:buChar char="•"/>
            </a:pPr>
            <a:r>
              <a:rPr lang="en-US"/>
              <a:t>Team based care is one of the foundational elements of the 10 Building Blocks of High Performing Primary Care</a:t>
            </a:r>
            <a:endParaRPr/>
          </a:p>
          <a:p>
            <a:pPr marL="457200" lvl="0" indent="-406400" algn="l" rtl="0">
              <a:lnSpc>
                <a:spcPct val="100000"/>
              </a:lnSpc>
              <a:spcBef>
                <a:spcPts val="560"/>
              </a:spcBef>
              <a:spcAft>
                <a:spcPts val="0"/>
              </a:spcAft>
              <a:buClr>
                <a:schemeClr val="lt1"/>
              </a:buClr>
              <a:buSzPts val="2800"/>
              <a:buFont typeface="Arial"/>
              <a:buChar char="•"/>
            </a:pPr>
            <a:r>
              <a:rPr lang="en-US"/>
              <a:t>Huddles are the first step in implementing and executing Team Based Care</a:t>
            </a:r>
            <a:endParaRPr/>
          </a:p>
        </p:txBody>
      </p:sp>
      <p:pic>
        <p:nvPicPr>
          <p:cNvPr id="120" name="Google Shape;120;p5" descr="Health Care Homes FAQ 6 – How can Bodenheimer help me improve the quality  of care at my practice? - North Western Melbourne Primary Health Network"/>
          <p:cNvPicPr preferRelativeResize="0"/>
          <p:nvPr/>
        </p:nvPicPr>
        <p:blipFill rotWithShape="1">
          <a:blip r:embed="rId3">
            <a:alphaModFix/>
          </a:blip>
          <a:srcRect/>
          <a:stretch/>
        </p:blipFill>
        <p:spPr>
          <a:xfrm>
            <a:off x="6902244" y="1223036"/>
            <a:ext cx="5123067" cy="4900719"/>
          </a:xfrm>
          <a:prstGeom prst="rect">
            <a:avLst/>
          </a:prstGeom>
          <a:noFill/>
          <a:ln w="12700" cap="sq" cmpd="sng">
            <a:solidFill>
              <a:srgbClr val="000000"/>
            </a:solidFill>
            <a:prstDash val="solid"/>
            <a:miter lim="800000"/>
            <a:headEnd type="none" w="sm" len="sm"/>
            <a:tailEnd type="none" w="sm" len="sm"/>
          </a:ln>
          <a:effectLst>
            <a:outerShdw blurRad="57150" dist="50800" dir="2700000" algn="tl" rotWithShape="0">
              <a:srgbClr val="000000">
                <a:alpha val="40000"/>
              </a:srgbClr>
            </a:outerShdw>
          </a:effectLst>
        </p:spPr>
      </p:pic>
      <p:sp>
        <p:nvSpPr>
          <p:cNvPr id="121" name="Google Shape;121;p5"/>
          <p:cNvSpPr txBox="1">
            <a:spLocks noGrp="1"/>
          </p:cNvSpPr>
          <p:nvPr>
            <p:ph type="sldNum" idx="12"/>
          </p:nvPr>
        </p:nvSpPr>
        <p:spPr>
          <a:xfrm>
            <a:off x="96982" y="6364291"/>
            <a:ext cx="11928763" cy="365125"/>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lt1"/>
              </a:buClr>
              <a:buSzPts val="1200"/>
              <a:buFont typeface="Avenir"/>
              <a:buNone/>
            </a:pPr>
            <a:r>
              <a:rPr lang="en-US">
                <a:latin typeface="Avenir"/>
                <a:ea typeface="Avenir"/>
                <a:cs typeface="Avenir"/>
                <a:sym typeface="Avenir"/>
              </a:rPr>
              <a:t>Slide </a:t>
            </a:r>
            <a:fld id="{00000000-1234-1234-1234-123412341234}" type="slidenum">
              <a:rPr lang="en-US">
                <a:latin typeface="Avenir"/>
                <a:ea typeface="Avenir"/>
                <a:cs typeface="Avenir"/>
                <a:sym typeface="Avenir"/>
              </a:rPr>
              <a:t>5</a:t>
            </a:fld>
            <a:endParaRPr>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title"/>
          </p:nvPr>
        </p:nvSpPr>
        <p:spPr>
          <a:xfrm>
            <a:off x="0" y="53414"/>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Competencies and Tools for Care Teams </a:t>
            </a:r>
            <a:endParaRPr/>
          </a:p>
        </p:txBody>
      </p:sp>
      <p:sp>
        <p:nvSpPr>
          <p:cNvPr id="129" name="Google Shape;129;p6"/>
          <p:cNvSpPr txBox="1">
            <a:spLocks noGrp="1"/>
          </p:cNvSpPr>
          <p:nvPr>
            <p:ph type="dt" idx="10"/>
          </p:nvPr>
        </p:nvSpPr>
        <p:spPr>
          <a:xfrm>
            <a:off x="0" y="6455274"/>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Friday, April 28, 2023</a:t>
            </a:r>
            <a:endParaRPr/>
          </a:p>
        </p:txBody>
      </p:sp>
      <p:sp>
        <p:nvSpPr>
          <p:cNvPr id="130" name="Google Shape;130;p6"/>
          <p:cNvSpPr txBox="1">
            <a:spLocks noGrp="1"/>
          </p:cNvSpPr>
          <p:nvPr>
            <p:ph type="sldNum" idx="12"/>
          </p:nvPr>
        </p:nvSpPr>
        <p:spPr>
          <a:xfrm>
            <a:off x="9448800" y="645527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Slide </a:t>
            </a:r>
            <a:fld id="{00000000-1234-1234-1234-123412341234}" type="slidenum">
              <a:rPr lang="en-US"/>
              <a:t>6</a:t>
            </a:fld>
            <a:endParaRPr/>
          </a:p>
        </p:txBody>
      </p:sp>
      <p:grpSp>
        <p:nvGrpSpPr>
          <p:cNvPr id="131" name="Google Shape;131;p6"/>
          <p:cNvGrpSpPr/>
          <p:nvPr/>
        </p:nvGrpSpPr>
        <p:grpSpPr>
          <a:xfrm>
            <a:off x="673002" y="1189147"/>
            <a:ext cx="10357127" cy="4817268"/>
            <a:chOff x="3036" y="185017"/>
            <a:chExt cx="10357127" cy="4817268"/>
          </a:xfrm>
        </p:grpSpPr>
        <p:sp>
          <p:nvSpPr>
            <p:cNvPr id="132" name="Google Shape;132;p6"/>
            <p:cNvSpPr/>
            <p:nvPr/>
          </p:nvSpPr>
          <p:spPr>
            <a:xfrm>
              <a:off x="3036" y="185017"/>
              <a:ext cx="2408634" cy="1445180"/>
            </a:xfrm>
            <a:prstGeom prst="rect">
              <a:avLst/>
            </a:prstGeom>
            <a:solidFill>
              <a:srgbClr val="2383C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txBox="1"/>
            <p:nvPr/>
          </p:nvSpPr>
          <p:spPr>
            <a:xfrm>
              <a:off x="3036" y="185017"/>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Task Distribution Based on Licensure &amp; Ability</a:t>
              </a:r>
              <a:endParaRPr/>
            </a:p>
          </p:txBody>
        </p:sp>
        <p:sp>
          <p:nvSpPr>
            <p:cNvPr id="134" name="Google Shape;134;p6"/>
            <p:cNvSpPr/>
            <p:nvPr/>
          </p:nvSpPr>
          <p:spPr>
            <a:xfrm>
              <a:off x="2652533" y="185017"/>
              <a:ext cx="2408634" cy="1445180"/>
            </a:xfrm>
            <a:prstGeom prst="rect">
              <a:avLst/>
            </a:prstGeom>
            <a:solidFill>
              <a:srgbClr val="24CED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txBox="1"/>
            <p:nvPr/>
          </p:nvSpPr>
          <p:spPr>
            <a:xfrm>
              <a:off x="2652533" y="185017"/>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Strategic Standing Orders</a:t>
              </a:r>
              <a:endParaRPr/>
            </a:p>
          </p:txBody>
        </p:sp>
        <p:sp>
          <p:nvSpPr>
            <p:cNvPr id="136" name="Google Shape;136;p6"/>
            <p:cNvSpPr/>
            <p:nvPr/>
          </p:nvSpPr>
          <p:spPr>
            <a:xfrm>
              <a:off x="5302031" y="185017"/>
              <a:ext cx="2408634" cy="1445180"/>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txBox="1"/>
            <p:nvPr/>
          </p:nvSpPr>
          <p:spPr>
            <a:xfrm>
              <a:off x="5302031" y="185017"/>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Empathy, Bias and Humility Training </a:t>
              </a:r>
              <a:endParaRPr/>
            </a:p>
          </p:txBody>
        </p:sp>
        <p:sp>
          <p:nvSpPr>
            <p:cNvPr id="138" name="Google Shape;138;p6"/>
            <p:cNvSpPr/>
            <p:nvPr/>
          </p:nvSpPr>
          <p:spPr>
            <a:xfrm>
              <a:off x="7951529" y="185017"/>
              <a:ext cx="2408634" cy="1445180"/>
            </a:xfrm>
            <a:prstGeom prst="rect">
              <a:avLst/>
            </a:prstGeom>
            <a:solidFill>
              <a:srgbClr val="3B88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txBox="1"/>
            <p:nvPr/>
          </p:nvSpPr>
          <p:spPr>
            <a:xfrm>
              <a:off x="7951529" y="185017"/>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Self-Management Support</a:t>
              </a:r>
              <a:endParaRPr/>
            </a:p>
          </p:txBody>
        </p:sp>
        <p:sp>
          <p:nvSpPr>
            <p:cNvPr id="140" name="Google Shape;140;p6"/>
            <p:cNvSpPr/>
            <p:nvPr/>
          </p:nvSpPr>
          <p:spPr>
            <a:xfrm>
              <a:off x="3036" y="1871061"/>
              <a:ext cx="2408634" cy="1445180"/>
            </a:xfrm>
            <a:prstGeom prst="rect">
              <a:avLst/>
            </a:prstGeom>
            <a:solidFill>
              <a:srgbClr val="61A39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txBox="1"/>
            <p:nvPr/>
          </p:nvSpPr>
          <p:spPr>
            <a:xfrm>
              <a:off x="3036" y="1871061"/>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Data-Driven Improvement</a:t>
              </a:r>
              <a:endParaRPr/>
            </a:p>
          </p:txBody>
        </p:sp>
        <p:sp>
          <p:nvSpPr>
            <p:cNvPr id="142" name="Google Shape;142;p6"/>
            <p:cNvSpPr/>
            <p:nvPr/>
          </p:nvSpPr>
          <p:spPr>
            <a:xfrm>
              <a:off x="2652533" y="1871061"/>
              <a:ext cx="2408634" cy="1445180"/>
            </a:xfrm>
            <a:prstGeom prst="rect">
              <a:avLst/>
            </a:prstGeom>
            <a:solidFill>
              <a:srgbClr val="2383C6"/>
            </a:solidFill>
            <a:ln w="57150" cap="flat" cmpd="sng">
              <a:solidFill>
                <a:srgbClr val="FF0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txBox="1"/>
            <p:nvPr/>
          </p:nvSpPr>
          <p:spPr>
            <a:xfrm>
              <a:off x="2652533" y="1871061"/>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Regular Huddles</a:t>
              </a:r>
              <a:endParaRPr/>
            </a:p>
          </p:txBody>
        </p:sp>
        <p:sp>
          <p:nvSpPr>
            <p:cNvPr id="144" name="Google Shape;144;p6"/>
            <p:cNvSpPr/>
            <p:nvPr/>
          </p:nvSpPr>
          <p:spPr>
            <a:xfrm>
              <a:off x="5302031" y="1871061"/>
              <a:ext cx="2408634" cy="1445180"/>
            </a:xfrm>
            <a:prstGeom prst="rect">
              <a:avLst/>
            </a:prstGeom>
            <a:solidFill>
              <a:srgbClr val="24CED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txBox="1"/>
            <p:nvPr/>
          </p:nvSpPr>
          <p:spPr>
            <a:xfrm>
              <a:off x="5302031" y="1871061"/>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Community Partnerships</a:t>
              </a:r>
              <a:endParaRPr/>
            </a:p>
          </p:txBody>
        </p:sp>
        <p:sp>
          <p:nvSpPr>
            <p:cNvPr id="146" name="Google Shape;146;p6"/>
            <p:cNvSpPr/>
            <p:nvPr/>
          </p:nvSpPr>
          <p:spPr>
            <a:xfrm>
              <a:off x="7951529" y="1871061"/>
              <a:ext cx="2408634" cy="1445180"/>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txBox="1"/>
            <p:nvPr/>
          </p:nvSpPr>
          <p:spPr>
            <a:xfrm>
              <a:off x="7951529" y="1871061"/>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Pre-Visit Work</a:t>
              </a:r>
              <a:endParaRPr/>
            </a:p>
          </p:txBody>
        </p:sp>
        <p:sp>
          <p:nvSpPr>
            <p:cNvPr id="148" name="Google Shape;148;p6"/>
            <p:cNvSpPr/>
            <p:nvPr/>
          </p:nvSpPr>
          <p:spPr>
            <a:xfrm>
              <a:off x="3036" y="3557105"/>
              <a:ext cx="2408634" cy="1445180"/>
            </a:xfrm>
            <a:prstGeom prst="rect">
              <a:avLst/>
            </a:prstGeom>
            <a:solidFill>
              <a:srgbClr val="3B88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txBox="1"/>
            <p:nvPr/>
          </p:nvSpPr>
          <p:spPr>
            <a:xfrm>
              <a:off x="3036" y="3557105"/>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Warm Handoffs</a:t>
              </a:r>
              <a:endParaRPr/>
            </a:p>
          </p:txBody>
        </p:sp>
        <p:sp>
          <p:nvSpPr>
            <p:cNvPr id="150" name="Google Shape;150;p6"/>
            <p:cNvSpPr/>
            <p:nvPr/>
          </p:nvSpPr>
          <p:spPr>
            <a:xfrm>
              <a:off x="2652533" y="3557105"/>
              <a:ext cx="2408634" cy="1445180"/>
            </a:xfrm>
            <a:prstGeom prst="rect">
              <a:avLst/>
            </a:prstGeom>
            <a:solidFill>
              <a:srgbClr val="61A39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txBox="1"/>
            <p:nvPr/>
          </p:nvSpPr>
          <p:spPr>
            <a:xfrm>
              <a:off x="2652533" y="3557105"/>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Empanelment</a:t>
              </a:r>
              <a:endParaRPr/>
            </a:p>
          </p:txBody>
        </p:sp>
        <p:sp>
          <p:nvSpPr>
            <p:cNvPr id="152" name="Google Shape;152;p6"/>
            <p:cNvSpPr/>
            <p:nvPr/>
          </p:nvSpPr>
          <p:spPr>
            <a:xfrm>
              <a:off x="5302031" y="3557105"/>
              <a:ext cx="2408634" cy="1445180"/>
            </a:xfrm>
            <a:prstGeom prst="rect">
              <a:avLst/>
            </a:prstGeom>
            <a:solidFill>
              <a:srgbClr val="2383C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txBox="1"/>
            <p:nvPr/>
          </p:nvSpPr>
          <p:spPr>
            <a:xfrm>
              <a:off x="5302031" y="3557105"/>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Care Coordination</a:t>
              </a:r>
              <a:endParaRPr/>
            </a:p>
          </p:txBody>
        </p:sp>
        <p:sp>
          <p:nvSpPr>
            <p:cNvPr id="154" name="Google Shape;154;p6"/>
            <p:cNvSpPr/>
            <p:nvPr/>
          </p:nvSpPr>
          <p:spPr>
            <a:xfrm>
              <a:off x="7951529" y="3557105"/>
              <a:ext cx="2408634" cy="1445180"/>
            </a:xfrm>
            <a:prstGeom prst="rect">
              <a:avLst/>
            </a:prstGeom>
            <a:solidFill>
              <a:srgbClr val="24CED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txBox="1"/>
            <p:nvPr/>
          </p:nvSpPr>
          <p:spPr>
            <a:xfrm>
              <a:off x="7951529" y="3557105"/>
              <a:ext cx="2408634" cy="1445180"/>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Avenir"/>
                <a:buNone/>
              </a:pPr>
              <a:r>
                <a:rPr lang="en-US" sz="2100" b="0" i="0" u="none" strike="noStrike" cap="none">
                  <a:solidFill>
                    <a:schemeClr val="lt1"/>
                  </a:solidFill>
                  <a:latin typeface="Avenir"/>
                  <a:ea typeface="Avenir"/>
                  <a:cs typeface="Avenir"/>
                  <a:sym typeface="Avenir"/>
                </a:rPr>
                <a:t>Uptalk</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7"/>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Why Should We Huddle?</a:t>
            </a:r>
            <a:endParaRPr/>
          </a:p>
        </p:txBody>
      </p:sp>
      <p:sp>
        <p:nvSpPr>
          <p:cNvPr id="162" name="Google Shape;162;p7"/>
          <p:cNvSpPr txBox="1">
            <a:spLocks noGrp="1"/>
          </p:cNvSpPr>
          <p:nvPr>
            <p:ph type="body" idx="1"/>
          </p:nvPr>
        </p:nvSpPr>
        <p:spPr>
          <a:xfrm>
            <a:off x="146825" y="1271239"/>
            <a:ext cx="11874189" cy="536659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n-US" sz="2800"/>
              <a:t>Align the team at the start of the day/clinic session</a:t>
            </a:r>
            <a:endParaRPr/>
          </a:p>
          <a:p>
            <a:pPr marL="228600" lvl="0" indent="-228600" algn="l" rtl="0">
              <a:lnSpc>
                <a:spcPct val="90000"/>
              </a:lnSpc>
              <a:spcBef>
                <a:spcPts val="1000"/>
              </a:spcBef>
              <a:spcAft>
                <a:spcPts val="0"/>
              </a:spcAft>
              <a:buClr>
                <a:schemeClr val="lt1"/>
              </a:buClr>
              <a:buSzPts val="2800"/>
              <a:buChar char="•"/>
            </a:pPr>
            <a:r>
              <a:rPr lang="en-US" sz="2800"/>
              <a:t>Allow for planning of the day, identifying spots for additional patient access</a:t>
            </a:r>
            <a:endParaRPr/>
          </a:p>
          <a:p>
            <a:pPr marL="228600" lvl="0" indent="-228600" algn="l" rtl="0">
              <a:lnSpc>
                <a:spcPct val="90000"/>
              </a:lnSpc>
              <a:spcBef>
                <a:spcPts val="1000"/>
              </a:spcBef>
              <a:spcAft>
                <a:spcPts val="0"/>
              </a:spcAft>
              <a:buClr>
                <a:schemeClr val="lt1"/>
              </a:buClr>
              <a:buSzPts val="2800"/>
              <a:buChar char="•"/>
            </a:pPr>
            <a:r>
              <a:rPr lang="en-US" sz="2800"/>
              <a:t>Build team culture and improve communication for a more engaged workforce</a:t>
            </a:r>
            <a:endParaRPr/>
          </a:p>
          <a:p>
            <a:pPr marL="228600" lvl="0" indent="-228600" algn="l" rtl="0">
              <a:lnSpc>
                <a:spcPct val="90000"/>
              </a:lnSpc>
              <a:spcBef>
                <a:spcPts val="1000"/>
              </a:spcBef>
              <a:spcAft>
                <a:spcPts val="0"/>
              </a:spcAft>
              <a:buClr>
                <a:schemeClr val="lt1"/>
              </a:buClr>
              <a:buSzPts val="2800"/>
              <a:buChar char="•"/>
            </a:pPr>
            <a:r>
              <a:rPr lang="en-US" sz="2800"/>
              <a:t>Prospectively plan for patients who require extra time and assistance</a:t>
            </a:r>
            <a:endParaRPr/>
          </a:p>
          <a:p>
            <a:pPr marL="228600" lvl="0" indent="-228600" algn="l" rtl="0">
              <a:lnSpc>
                <a:spcPct val="90000"/>
              </a:lnSpc>
              <a:spcBef>
                <a:spcPts val="1000"/>
              </a:spcBef>
              <a:spcAft>
                <a:spcPts val="0"/>
              </a:spcAft>
              <a:buClr>
                <a:schemeClr val="lt1"/>
              </a:buClr>
              <a:buSzPts val="2800"/>
              <a:buChar char="•"/>
            </a:pPr>
            <a:r>
              <a:rPr lang="en-US" sz="2800"/>
              <a:t>Prepare for staff, provider, or equipment changes</a:t>
            </a:r>
            <a:endParaRPr/>
          </a:p>
          <a:p>
            <a:pPr marL="228600" lvl="0" indent="-228600" algn="l" rtl="0">
              <a:lnSpc>
                <a:spcPct val="90000"/>
              </a:lnSpc>
              <a:spcBef>
                <a:spcPts val="1000"/>
              </a:spcBef>
              <a:spcAft>
                <a:spcPts val="0"/>
              </a:spcAft>
              <a:buClr>
                <a:schemeClr val="lt1"/>
              </a:buClr>
              <a:buSzPts val="2800"/>
              <a:buChar char="•"/>
            </a:pPr>
            <a:r>
              <a:rPr lang="en-US" sz="2800"/>
              <a:t>Aligns with PCMH</a:t>
            </a:r>
            <a:endParaRPr/>
          </a:p>
          <a:p>
            <a:pPr marL="228600" lvl="0" indent="-50800" algn="l" rtl="0">
              <a:lnSpc>
                <a:spcPct val="90000"/>
              </a:lnSpc>
              <a:spcBef>
                <a:spcPts val="1000"/>
              </a:spcBef>
              <a:spcAft>
                <a:spcPts val="0"/>
              </a:spcAft>
              <a:buClr>
                <a:schemeClr val="lt1"/>
              </a:buClr>
              <a:buSzPts val="2800"/>
              <a:buNone/>
            </a:pPr>
            <a:endParaRPr/>
          </a:p>
        </p:txBody>
      </p:sp>
      <p:pic>
        <p:nvPicPr>
          <p:cNvPr id="163" name="Google Shape;163;p7" descr="Patient-Centered Medical Home Recognition by the National Committee for  Quality Assurance (NCQA) - United Regional Physician Group"/>
          <p:cNvPicPr preferRelativeResize="0"/>
          <p:nvPr/>
        </p:nvPicPr>
        <p:blipFill rotWithShape="1">
          <a:blip r:embed="rId3">
            <a:alphaModFix/>
          </a:blip>
          <a:srcRect l="12259" t="13764" r="10583" b="14754"/>
          <a:stretch/>
        </p:blipFill>
        <p:spPr>
          <a:xfrm>
            <a:off x="5131838" y="4851400"/>
            <a:ext cx="1928324" cy="17864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txBox="1">
            <a:spLocks noGrp="1"/>
          </p:cNvSpPr>
          <p:nvPr>
            <p:ph type="title"/>
          </p:nvPr>
        </p:nvSpPr>
        <p:spPr>
          <a:xfrm>
            <a:off x="146825" y="220163"/>
            <a:ext cx="11874189" cy="9507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venir"/>
              <a:buNone/>
            </a:pPr>
            <a:r>
              <a:rPr lang="en-US"/>
              <a:t>Establish the Routine for Huddles</a:t>
            </a:r>
            <a:endParaRPr/>
          </a:p>
        </p:txBody>
      </p:sp>
      <p:sp>
        <p:nvSpPr>
          <p:cNvPr id="169" name="Google Shape;169;p8"/>
          <p:cNvSpPr txBox="1">
            <a:spLocks noGrp="1"/>
          </p:cNvSpPr>
          <p:nvPr>
            <p:ph type="body" idx="1"/>
          </p:nvPr>
        </p:nvSpPr>
        <p:spPr>
          <a:xfrm>
            <a:off x="146825" y="1271239"/>
            <a:ext cx="11874189" cy="536659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chemeClr val="lt1"/>
              </a:buClr>
              <a:buSzPts val="2400"/>
              <a:buFont typeface="Arial"/>
              <a:buChar char="•"/>
            </a:pPr>
            <a:r>
              <a:rPr lang="en-US" sz="2400"/>
              <a:t>Involve the right people!</a:t>
            </a:r>
            <a:endParaRPr/>
          </a:p>
          <a:p>
            <a:pPr marL="742950" lvl="1" indent="-285750" algn="l" rtl="0">
              <a:lnSpc>
                <a:spcPct val="90000"/>
              </a:lnSpc>
              <a:spcBef>
                <a:spcPts val="500"/>
              </a:spcBef>
              <a:spcAft>
                <a:spcPts val="0"/>
              </a:spcAft>
              <a:buClr>
                <a:schemeClr val="lt1"/>
              </a:buClr>
              <a:buSzPts val="2000"/>
              <a:buFont typeface="Arial"/>
              <a:buChar char="•"/>
            </a:pPr>
            <a:r>
              <a:rPr lang="en-US" sz="2000"/>
              <a:t>Can be as simple as involving the provider and MA</a:t>
            </a:r>
            <a:endParaRPr/>
          </a:p>
          <a:p>
            <a:pPr marL="742950" lvl="1" indent="-285750" algn="l" rtl="0">
              <a:lnSpc>
                <a:spcPct val="90000"/>
              </a:lnSpc>
              <a:spcBef>
                <a:spcPts val="500"/>
              </a:spcBef>
              <a:spcAft>
                <a:spcPts val="0"/>
              </a:spcAft>
              <a:buClr>
                <a:schemeClr val="lt1"/>
              </a:buClr>
              <a:buSzPts val="2000"/>
              <a:buFont typeface="Arial"/>
              <a:buChar char="•"/>
            </a:pPr>
            <a:r>
              <a:rPr lang="en-US" sz="2000"/>
              <a:t>Including more team members can work as well, such as case managers, nursing supervisors, and front desk staff</a:t>
            </a:r>
            <a:endParaRPr/>
          </a:p>
          <a:p>
            <a:pPr marL="285750" lvl="0" indent="-285750" algn="l" rtl="0">
              <a:lnSpc>
                <a:spcPct val="90000"/>
              </a:lnSpc>
              <a:spcBef>
                <a:spcPts val="1000"/>
              </a:spcBef>
              <a:spcAft>
                <a:spcPts val="0"/>
              </a:spcAft>
              <a:buClr>
                <a:schemeClr val="lt1"/>
              </a:buClr>
              <a:buSzPts val="2400"/>
              <a:buFont typeface="Arial"/>
              <a:buChar char="•"/>
            </a:pPr>
            <a:r>
              <a:rPr lang="en-US" sz="2400"/>
              <a:t>Schedule a time before the day starts</a:t>
            </a:r>
            <a:endParaRPr/>
          </a:p>
          <a:p>
            <a:pPr marL="742950" lvl="1" indent="-285750" algn="l" rtl="0">
              <a:lnSpc>
                <a:spcPct val="90000"/>
              </a:lnSpc>
              <a:spcBef>
                <a:spcPts val="500"/>
              </a:spcBef>
              <a:spcAft>
                <a:spcPts val="0"/>
              </a:spcAft>
              <a:buClr>
                <a:schemeClr val="lt1"/>
              </a:buClr>
              <a:buSzPts val="2000"/>
              <a:buFont typeface="Arial"/>
              <a:buChar char="•"/>
            </a:pPr>
            <a:r>
              <a:rPr lang="en-US" sz="2000"/>
              <a:t>Huddles should last around 5-10 minutes</a:t>
            </a:r>
            <a:endParaRPr/>
          </a:p>
          <a:p>
            <a:pPr marL="742950" lvl="1" indent="-285750" algn="l" rtl="0">
              <a:lnSpc>
                <a:spcPct val="90000"/>
              </a:lnSpc>
              <a:spcBef>
                <a:spcPts val="500"/>
              </a:spcBef>
              <a:spcAft>
                <a:spcPts val="0"/>
              </a:spcAft>
              <a:buClr>
                <a:schemeClr val="lt1"/>
              </a:buClr>
              <a:buSzPts val="2000"/>
              <a:buFont typeface="Arial"/>
              <a:buChar char="•"/>
            </a:pPr>
            <a:r>
              <a:rPr lang="en-US" sz="2000"/>
              <a:t>Start at a consistent time that can be integrated into the clinic’s workflow smoothly</a:t>
            </a:r>
            <a:endParaRPr/>
          </a:p>
          <a:p>
            <a:pPr marL="742950" lvl="1" indent="-285750" algn="l" rtl="0">
              <a:lnSpc>
                <a:spcPct val="90000"/>
              </a:lnSpc>
              <a:spcBef>
                <a:spcPts val="500"/>
              </a:spcBef>
              <a:spcAft>
                <a:spcPts val="0"/>
              </a:spcAft>
              <a:buClr>
                <a:schemeClr val="lt1"/>
              </a:buClr>
              <a:buSzPts val="2000"/>
              <a:buFont typeface="Arial"/>
              <a:buChar char="•"/>
            </a:pPr>
            <a:r>
              <a:rPr lang="en-US" sz="2000"/>
              <a:t>Experimentation with time in the beginning may be necessary</a:t>
            </a:r>
            <a:endParaRPr/>
          </a:p>
          <a:p>
            <a:pPr marL="285750" lvl="0" indent="-285750" algn="l" rtl="0">
              <a:lnSpc>
                <a:spcPct val="90000"/>
              </a:lnSpc>
              <a:spcBef>
                <a:spcPts val="1000"/>
              </a:spcBef>
              <a:spcAft>
                <a:spcPts val="0"/>
              </a:spcAft>
              <a:buClr>
                <a:schemeClr val="lt1"/>
              </a:buClr>
              <a:buSzPts val="2400"/>
              <a:buFont typeface="Arial"/>
              <a:buChar char="•"/>
            </a:pPr>
            <a:r>
              <a:rPr lang="en-US" sz="2400"/>
              <a:t>Determine a location for the huddle</a:t>
            </a:r>
            <a:endParaRPr/>
          </a:p>
          <a:p>
            <a:pPr marL="742950" lvl="1" indent="-285750" algn="l" rtl="0">
              <a:lnSpc>
                <a:spcPct val="90000"/>
              </a:lnSpc>
              <a:spcBef>
                <a:spcPts val="500"/>
              </a:spcBef>
              <a:spcAft>
                <a:spcPts val="0"/>
              </a:spcAft>
              <a:buClr>
                <a:schemeClr val="lt1"/>
              </a:buClr>
              <a:buSzPts val="2000"/>
              <a:buFont typeface="Arial"/>
              <a:buChar char="•"/>
            </a:pPr>
            <a:r>
              <a:rPr lang="en-US" sz="2000"/>
              <a:t>A convenient spot where everyone can easily meet and speak openly about patients: the nurse’s station, a work room, etc.</a:t>
            </a:r>
            <a:endParaRPr/>
          </a:p>
          <a:p>
            <a:pPr marL="742950" lvl="1" indent="-285750" algn="l" rtl="0">
              <a:lnSpc>
                <a:spcPct val="90000"/>
              </a:lnSpc>
              <a:spcBef>
                <a:spcPts val="500"/>
              </a:spcBef>
              <a:spcAft>
                <a:spcPts val="0"/>
              </a:spcAft>
              <a:buClr>
                <a:schemeClr val="lt1"/>
              </a:buClr>
              <a:buSzPts val="2000"/>
              <a:buFont typeface="Arial"/>
              <a:buChar char="•"/>
            </a:pPr>
            <a:r>
              <a:rPr lang="en-US" sz="2000"/>
              <a:t>Whoever is leading the discussion should have access to a computer in case important patient information needs to be reviewed </a:t>
            </a:r>
            <a:endParaRPr/>
          </a:p>
          <a:p>
            <a:pPr marL="0" lvl="0" indent="0" algn="l" rtl="0">
              <a:lnSpc>
                <a:spcPct val="90000"/>
              </a:lnSpc>
              <a:spcBef>
                <a:spcPts val="1000"/>
              </a:spcBef>
              <a:spcAft>
                <a:spcPts val="0"/>
              </a:spcAft>
              <a:buClr>
                <a:schemeClr val="lt1"/>
              </a:buClr>
              <a:buSzPts val="2800"/>
              <a:buNone/>
            </a:pPr>
            <a:endParaRPr/>
          </a:p>
        </p:txBody>
      </p:sp>
      <p:pic>
        <p:nvPicPr>
          <p:cNvPr id="170" name="Google Shape;170;p8" descr="Free Medical Team Clipart in AI, SVG, EPS or PSD"/>
          <p:cNvPicPr preferRelativeResize="0"/>
          <p:nvPr/>
        </p:nvPicPr>
        <p:blipFill rotWithShape="1">
          <a:blip r:embed="rId3">
            <a:alphaModFix/>
          </a:blip>
          <a:srcRect/>
          <a:stretch/>
        </p:blipFill>
        <p:spPr>
          <a:xfrm>
            <a:off x="9347205" y="182063"/>
            <a:ext cx="2619374" cy="17878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146825" y="59525"/>
            <a:ext cx="11874189" cy="95071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venir"/>
              <a:buNone/>
            </a:pPr>
            <a:r>
              <a:rPr lang="en-US"/>
              <a:t>Huddles have helped to eliminate these situations:</a:t>
            </a:r>
            <a:endParaRPr/>
          </a:p>
        </p:txBody>
      </p:sp>
      <p:grpSp>
        <p:nvGrpSpPr>
          <p:cNvPr id="177" name="Google Shape;177;p9"/>
          <p:cNvGrpSpPr/>
          <p:nvPr/>
        </p:nvGrpSpPr>
        <p:grpSpPr>
          <a:xfrm>
            <a:off x="146825" y="1015914"/>
            <a:ext cx="11874189" cy="5619261"/>
            <a:chOff x="0" y="2660"/>
            <a:chExt cx="11874189" cy="5619261"/>
          </a:xfrm>
        </p:grpSpPr>
        <p:sp>
          <p:nvSpPr>
            <p:cNvPr id="178" name="Google Shape;178;p9"/>
            <p:cNvSpPr/>
            <p:nvPr/>
          </p:nvSpPr>
          <p:spPr>
            <a:xfrm>
              <a:off x="0" y="4969657"/>
              <a:ext cx="11874189" cy="652264"/>
            </a:xfrm>
            <a:prstGeom prst="rect">
              <a:avLst/>
            </a:prstGeom>
            <a:solidFill>
              <a:srgbClr val="2383C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txBox="1"/>
            <p:nvPr/>
          </p:nvSpPr>
          <p:spPr>
            <a:xfrm>
              <a:off x="0" y="4969657"/>
              <a:ext cx="11874189" cy="652264"/>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Lack of awareness of how each person contributes to the practice's smooth functioning</a:t>
              </a:r>
              <a:endParaRPr sz="1800" b="0" i="0" u="none" strike="noStrike" cap="none">
                <a:solidFill>
                  <a:schemeClr val="lt1"/>
                </a:solidFill>
                <a:latin typeface="Avenir"/>
                <a:ea typeface="Avenir"/>
                <a:cs typeface="Avenir"/>
                <a:sym typeface="Avenir"/>
              </a:endParaRPr>
            </a:p>
          </p:txBody>
        </p:sp>
        <p:sp>
          <p:nvSpPr>
            <p:cNvPr id="180" name="Google Shape;180;p9"/>
            <p:cNvSpPr/>
            <p:nvPr/>
          </p:nvSpPr>
          <p:spPr>
            <a:xfrm rot="10800000">
              <a:off x="0" y="3976258"/>
              <a:ext cx="11874189" cy="1003183"/>
            </a:xfrm>
            <a:prstGeom prst="upArrowCallout">
              <a:avLst>
                <a:gd name="adj1" fmla="val 25000"/>
                <a:gd name="adj2" fmla="val 25000"/>
                <a:gd name="adj3" fmla="val 25000"/>
                <a:gd name="adj4" fmla="val 64977"/>
              </a:avLst>
            </a:prstGeom>
            <a:solidFill>
              <a:srgbClr val="2490C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txBox="1"/>
            <p:nvPr/>
          </p:nvSpPr>
          <p:spPr>
            <a:xfrm>
              <a:off x="0" y="3976258"/>
              <a:ext cx="11874189" cy="651838"/>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Chaos due to last-minute schedule changes. Whether caused by patients, providers, office systems, or external factors</a:t>
              </a:r>
              <a:endParaRPr sz="1800" b="0" i="0" u="none" strike="noStrike" cap="none">
                <a:solidFill>
                  <a:schemeClr val="lt1"/>
                </a:solidFill>
                <a:latin typeface="Avenir"/>
                <a:ea typeface="Avenir"/>
                <a:cs typeface="Avenir"/>
                <a:sym typeface="Avenir"/>
              </a:endParaRPr>
            </a:p>
          </p:txBody>
        </p:sp>
        <p:sp>
          <p:nvSpPr>
            <p:cNvPr id="182" name="Google Shape;182;p9"/>
            <p:cNvSpPr/>
            <p:nvPr/>
          </p:nvSpPr>
          <p:spPr>
            <a:xfrm rot="10800000">
              <a:off x="0" y="2982858"/>
              <a:ext cx="11874189" cy="1003183"/>
            </a:xfrm>
            <a:prstGeom prst="upArrowCallout">
              <a:avLst>
                <a:gd name="adj1" fmla="val 25000"/>
                <a:gd name="adj2" fmla="val 25000"/>
                <a:gd name="adj3" fmla="val 25000"/>
                <a:gd name="adj4" fmla="val 64977"/>
              </a:avLst>
            </a:prstGeom>
            <a:solidFill>
              <a:srgbClr val="259EC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txBox="1"/>
            <p:nvPr/>
          </p:nvSpPr>
          <p:spPr>
            <a:xfrm>
              <a:off x="0" y="2982858"/>
              <a:ext cx="11874189" cy="651838"/>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Staff shortages due to illnesses, vacations, and family emergencies</a:t>
              </a:r>
              <a:endParaRPr sz="1800" b="0" i="0" u="none" strike="noStrike" cap="none">
                <a:solidFill>
                  <a:schemeClr val="lt1"/>
                </a:solidFill>
                <a:latin typeface="Avenir"/>
                <a:ea typeface="Avenir"/>
                <a:cs typeface="Avenir"/>
                <a:sym typeface="Avenir"/>
              </a:endParaRPr>
            </a:p>
          </p:txBody>
        </p:sp>
        <p:sp>
          <p:nvSpPr>
            <p:cNvPr id="184" name="Google Shape;184;p9"/>
            <p:cNvSpPr/>
            <p:nvPr/>
          </p:nvSpPr>
          <p:spPr>
            <a:xfrm rot="10800000">
              <a:off x="0" y="1989459"/>
              <a:ext cx="11874189" cy="1003183"/>
            </a:xfrm>
            <a:prstGeom prst="upArrowCallout">
              <a:avLst>
                <a:gd name="adj1" fmla="val 25000"/>
                <a:gd name="adj2" fmla="val 25000"/>
                <a:gd name="adj3" fmla="val 25000"/>
                <a:gd name="adj4" fmla="val 64977"/>
              </a:avLst>
            </a:prstGeom>
            <a:solidFill>
              <a:srgbClr val="24ADD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txBox="1"/>
            <p:nvPr/>
          </p:nvSpPr>
          <p:spPr>
            <a:xfrm>
              <a:off x="0" y="1989459"/>
              <a:ext cx="11874189" cy="651838"/>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Lack of preparation for scheduled patients who require extra time and assistance</a:t>
              </a:r>
              <a:endParaRPr sz="1800" b="0" i="0" u="none" strike="noStrike" cap="none">
                <a:solidFill>
                  <a:schemeClr val="lt1"/>
                </a:solidFill>
                <a:latin typeface="Avenir"/>
                <a:ea typeface="Avenir"/>
                <a:cs typeface="Avenir"/>
                <a:sym typeface="Avenir"/>
              </a:endParaRPr>
            </a:p>
          </p:txBody>
        </p:sp>
        <p:sp>
          <p:nvSpPr>
            <p:cNvPr id="186" name="Google Shape;186;p9"/>
            <p:cNvSpPr/>
            <p:nvPr/>
          </p:nvSpPr>
          <p:spPr>
            <a:xfrm rot="10800000">
              <a:off x="0" y="996059"/>
              <a:ext cx="11874189" cy="1003183"/>
            </a:xfrm>
            <a:prstGeom prst="upArrowCallout">
              <a:avLst>
                <a:gd name="adj1" fmla="val 25000"/>
                <a:gd name="adj2" fmla="val 25000"/>
                <a:gd name="adj3" fmla="val 25000"/>
                <a:gd name="adj4" fmla="val 64977"/>
              </a:avLst>
            </a:prstGeom>
            <a:solidFill>
              <a:srgbClr val="25BED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9"/>
            <p:cNvSpPr txBox="1"/>
            <p:nvPr/>
          </p:nvSpPr>
          <p:spPr>
            <a:xfrm>
              <a:off x="0" y="996059"/>
              <a:ext cx="11874189" cy="651838"/>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Lack of awareness of broken equipment or unavailable labs</a:t>
              </a:r>
              <a:endParaRPr sz="1800" b="0" i="0" u="none" strike="noStrike" cap="none">
                <a:solidFill>
                  <a:schemeClr val="lt1"/>
                </a:solidFill>
                <a:latin typeface="Avenir"/>
                <a:ea typeface="Avenir"/>
                <a:cs typeface="Avenir"/>
                <a:sym typeface="Avenir"/>
              </a:endParaRPr>
            </a:p>
          </p:txBody>
        </p:sp>
        <p:sp>
          <p:nvSpPr>
            <p:cNvPr id="188" name="Google Shape;188;p9"/>
            <p:cNvSpPr/>
            <p:nvPr/>
          </p:nvSpPr>
          <p:spPr>
            <a:xfrm rot="10800000">
              <a:off x="0" y="2660"/>
              <a:ext cx="11874189" cy="1003183"/>
            </a:xfrm>
            <a:prstGeom prst="upArrowCallout">
              <a:avLst>
                <a:gd name="adj1" fmla="val 25000"/>
                <a:gd name="adj2" fmla="val 25000"/>
                <a:gd name="adj3" fmla="val 25000"/>
                <a:gd name="adj4" fmla="val 64977"/>
              </a:avLst>
            </a:prstGeom>
            <a:solidFill>
              <a:srgbClr val="25CCD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txBox="1"/>
            <p:nvPr/>
          </p:nvSpPr>
          <p:spPr>
            <a:xfrm>
              <a:off x="0" y="2660"/>
              <a:ext cx="11874189" cy="651838"/>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Avenir"/>
                <a:buNone/>
              </a:pPr>
              <a:r>
                <a:rPr lang="en-US" sz="1800" b="0" i="0" u="none" strike="noStrike" cap="none">
                  <a:solidFill>
                    <a:schemeClr val="lt1"/>
                  </a:solidFill>
                  <a:latin typeface="Avenir"/>
                  <a:ea typeface="Avenir"/>
                  <a:cs typeface="Avenir"/>
                  <a:sym typeface="Avenir"/>
                </a:rPr>
                <a:t>Confusion about provider availability for scheduling</a:t>
              </a:r>
              <a:endParaRPr sz="1800" b="0" i="0" u="none" strike="noStrike" cap="none">
                <a:solidFill>
                  <a:schemeClr val="lt1"/>
                </a:solidFill>
                <a:latin typeface="Avenir"/>
                <a:ea typeface="Avenir"/>
                <a:cs typeface="Avenir"/>
                <a:sym typeface="Avenir"/>
              </a:endParaRPr>
            </a:p>
          </p:txBody>
        </p:sp>
      </p:grpSp>
    </p:spTree>
  </p:cSld>
  <p:clrMapOvr>
    <a:masterClrMapping/>
  </p:clrMapOvr>
</p:sld>
</file>

<file path=ppt/theme/theme1.xml><?xml version="1.0" encoding="utf-8"?>
<a:theme xmlns:a="http://schemas.openxmlformats.org/drawingml/2006/main" name="Office Theme">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1395</Words>
  <Application>Microsoft Macintosh PowerPoint</Application>
  <PresentationFormat>Widescreen</PresentationFormat>
  <Paragraphs>123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Avenir</vt:lpstr>
      <vt:lpstr>Calibri</vt:lpstr>
      <vt:lpstr>Office Theme</vt:lpstr>
      <vt:lpstr>Team Based Care and Huddle Training</vt:lpstr>
      <vt:lpstr>Learning Objectives</vt:lpstr>
      <vt:lpstr>What is a Care Team?</vt:lpstr>
      <vt:lpstr>What is a Huddle?</vt:lpstr>
      <vt:lpstr>The 10 Building Blocks of High Performing Primary Care</vt:lpstr>
      <vt:lpstr>Competencies and Tools for Care Teams </vt:lpstr>
      <vt:lpstr>Why Should We Huddle?</vt:lpstr>
      <vt:lpstr>Establish the Routine for Huddles</vt:lpstr>
      <vt:lpstr>Huddles have helped to eliminate these situations:</vt:lpstr>
      <vt:lpstr>Huddles: jump start your practice today</vt:lpstr>
      <vt:lpstr>Develop Relationships and Designate Roles</vt:lpstr>
      <vt:lpstr>Measuring the Impact of Huddles</vt:lpstr>
      <vt:lpstr>Daily Huddle Checklist at your health center</vt:lpstr>
      <vt:lpstr>Azara PVP Example</vt:lpstr>
      <vt:lpstr>Huddle Workflow at Your Health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Based Care and Huddle Training</dc:title>
  <dc:creator>Nicole Urdahl</dc:creator>
  <cp:lastModifiedBy>Nicole Urdahl</cp:lastModifiedBy>
  <cp:revision>4</cp:revision>
  <dcterms:created xsi:type="dcterms:W3CDTF">2023-04-12T17:54:22Z</dcterms:created>
  <dcterms:modified xsi:type="dcterms:W3CDTF">2023-06-19T17:56:17Z</dcterms:modified>
</cp:coreProperties>
</file>